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1"/>
    <p:sldMasterId id="2147483811" r:id="rId2"/>
  </p:sldMasterIdLst>
  <p:notesMasterIdLst>
    <p:notesMasterId r:id="rId54"/>
  </p:notesMasterIdLst>
  <p:handoutMasterIdLst>
    <p:handoutMasterId r:id="rId55"/>
  </p:handoutMasterIdLst>
  <p:sldIdLst>
    <p:sldId id="698" r:id="rId3"/>
    <p:sldId id="699" r:id="rId4"/>
    <p:sldId id="764" r:id="rId5"/>
    <p:sldId id="762" r:id="rId6"/>
    <p:sldId id="763" r:id="rId7"/>
    <p:sldId id="766" r:id="rId8"/>
    <p:sldId id="767" r:id="rId9"/>
    <p:sldId id="703" r:id="rId10"/>
    <p:sldId id="752" r:id="rId11"/>
    <p:sldId id="768" r:id="rId12"/>
    <p:sldId id="707" r:id="rId13"/>
    <p:sldId id="708" r:id="rId14"/>
    <p:sldId id="709" r:id="rId15"/>
    <p:sldId id="711" r:id="rId16"/>
    <p:sldId id="712" r:id="rId17"/>
    <p:sldId id="720" r:id="rId18"/>
    <p:sldId id="725" r:id="rId19"/>
    <p:sldId id="755" r:id="rId20"/>
    <p:sldId id="756" r:id="rId21"/>
    <p:sldId id="757" r:id="rId22"/>
    <p:sldId id="758" r:id="rId23"/>
    <p:sldId id="769" r:id="rId24"/>
    <p:sldId id="771" r:id="rId25"/>
    <p:sldId id="772" r:id="rId26"/>
    <p:sldId id="773" r:id="rId27"/>
    <p:sldId id="774" r:id="rId28"/>
    <p:sldId id="759" r:id="rId29"/>
    <p:sldId id="760" r:id="rId30"/>
    <p:sldId id="761" r:id="rId31"/>
    <p:sldId id="770" r:id="rId32"/>
    <p:sldId id="775" r:id="rId33"/>
    <p:sldId id="776" r:id="rId34"/>
    <p:sldId id="777" r:id="rId35"/>
    <p:sldId id="778" r:id="rId36"/>
    <p:sldId id="779" r:id="rId37"/>
    <p:sldId id="780" r:id="rId38"/>
    <p:sldId id="781" r:id="rId39"/>
    <p:sldId id="737" r:id="rId40"/>
    <p:sldId id="738" r:id="rId41"/>
    <p:sldId id="739" r:id="rId42"/>
    <p:sldId id="740" r:id="rId43"/>
    <p:sldId id="741" r:id="rId44"/>
    <p:sldId id="782" r:id="rId45"/>
    <p:sldId id="742" r:id="rId46"/>
    <p:sldId id="743" r:id="rId47"/>
    <p:sldId id="744" r:id="rId48"/>
    <p:sldId id="745" r:id="rId49"/>
    <p:sldId id="746" r:id="rId50"/>
    <p:sldId id="747" r:id="rId51"/>
    <p:sldId id="748" r:id="rId52"/>
    <p:sldId id="754" r:id="rId53"/>
  </p:sldIdLst>
  <p:sldSz cx="9144000" cy="6858000" type="screen4x3"/>
  <p:notesSz cx="7099300" cy="10234613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16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6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16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16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16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28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99FF99"/>
    <a:srgbClr val="CCFFFF"/>
    <a:srgbClr val="8597E3"/>
    <a:srgbClr val="CCECFF"/>
    <a:srgbClr val="000099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85821" autoAdjust="0"/>
  </p:normalViewPr>
  <p:slideViewPr>
    <p:cSldViewPr>
      <p:cViewPr varScale="1">
        <p:scale>
          <a:sx n="59" d="100"/>
          <a:sy n="59" d="100"/>
        </p:scale>
        <p:origin x="1488" y="21"/>
      </p:cViewPr>
      <p:guideLst>
        <p:guide orient="horz" pos="2159"/>
        <p:guide pos="287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838"/>
    </p:cViewPr>
  </p:sorterViewPr>
  <p:notesViewPr>
    <p:cSldViewPr>
      <p:cViewPr varScale="1">
        <p:scale>
          <a:sx n="51" d="100"/>
          <a:sy n="51" d="100"/>
        </p:scale>
        <p:origin x="-1920" y="-102"/>
      </p:cViewPr>
      <p:guideLst>
        <p:guide orient="horz" pos="3224"/>
        <p:guide pos="2236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theme" Target="theme/theme1.xml"/><Relationship Id="rId5" Type="http://schemas.openxmlformats.org/officeDocument/2006/relationships/slide" Target="slides/slide3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viewProps" Target="viewProps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F08C2809-51F0-46B2-B2DA-DFF27E1CB00E}" type="datetimeFigureOut">
              <a:rPr lang="zh-CN" altLang="en-US"/>
              <a:pPr>
                <a:defRPr/>
              </a:pPr>
              <a:t>2024/9/13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2BE3263-5FA5-4BB5-8C5C-62087BA68F0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48734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963360E6-A37E-4782-A8FB-340F2BC87849}" type="datetimeFigureOut">
              <a:rPr lang="zh-CN" altLang="en-US"/>
              <a:pPr>
                <a:defRPr/>
              </a:pPr>
              <a:t>2024/9/13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642A434F-F33D-4A00-9237-236DAA574B1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32455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4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AFD23CD8-0862-43DE-A213-3BE938FD40A2}" type="slidenum">
              <a:rPr lang="zh-CN" altLang="en-US" sz="1300" smtClean="0">
                <a:solidFill>
                  <a:schemeClr val="tx1"/>
                </a:solidFill>
              </a:rPr>
              <a:pPr/>
              <a:t>6</a:t>
            </a:fld>
            <a:endParaRPr lang="zh-CN" altLang="en-US" sz="13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9923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9D750014-5E81-48BD-9FB1-3CC5235185A6}" type="slidenum">
              <a:rPr lang="zh-CN" altLang="en-US" sz="1300" smtClean="0">
                <a:solidFill>
                  <a:schemeClr val="tx1"/>
                </a:solidFill>
              </a:rPr>
              <a:pPr/>
              <a:t>7</a:t>
            </a:fld>
            <a:endParaRPr lang="zh-CN" altLang="en-US" sz="13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2142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BD4C5798-B238-43E0-B396-8F22C3D5F237}" type="slidenum">
              <a:rPr lang="zh-CN" altLang="en-US" sz="1300" smtClean="0">
                <a:solidFill>
                  <a:schemeClr val="tx1"/>
                </a:solidFill>
              </a:rPr>
              <a:pPr/>
              <a:t>11</a:t>
            </a:fld>
            <a:endParaRPr lang="zh-CN" altLang="en-US" sz="13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1488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8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E9BD077C-FE2E-4FA8-B762-BF0B1C8E1ACE}" type="slidenum">
              <a:rPr lang="zh-CN" altLang="en-US" sz="1300" smtClean="0">
                <a:solidFill>
                  <a:schemeClr val="tx1"/>
                </a:solidFill>
              </a:rPr>
              <a:pPr/>
              <a:t>17</a:t>
            </a:fld>
            <a:endParaRPr lang="zh-CN" altLang="en-US" sz="13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09862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380E28D4-C956-4CC4-9D1A-77B77AE0E0CF}" type="slidenum">
              <a:rPr lang="zh-CN" altLang="en-US" sz="1300" smtClean="0">
                <a:solidFill>
                  <a:schemeClr val="tx1"/>
                </a:solidFill>
              </a:rPr>
              <a:pPr/>
              <a:t>30</a:t>
            </a:fld>
            <a:endParaRPr lang="zh-CN" altLang="en-US" sz="13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9040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98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797332DC-57B6-4AE2-BE1E-15DCE47EF9D8}" type="slidenum">
              <a:rPr lang="zh-CN" altLang="en-US" sz="1300" smtClean="0">
                <a:solidFill>
                  <a:schemeClr val="tx1"/>
                </a:solidFill>
              </a:rPr>
              <a:pPr/>
              <a:t>32</a:t>
            </a:fld>
            <a:endParaRPr lang="zh-CN" altLang="en-US" sz="13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31783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81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E02C7533-741D-41C9-9399-A1A9E336B65B}" type="slidenum">
              <a:rPr lang="zh-CN" altLang="en-US" sz="1300" smtClean="0">
                <a:solidFill>
                  <a:schemeClr val="tx1"/>
                </a:solidFill>
              </a:rPr>
              <a:pPr/>
              <a:t>37</a:t>
            </a:fld>
            <a:endParaRPr lang="zh-CN" altLang="en-US" sz="13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8805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018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BC51F636-EA51-43EE-BE92-9549C86F0AE9}" type="slidenum">
              <a:rPr lang="zh-CN" altLang="en-US" sz="1300" smtClean="0">
                <a:solidFill>
                  <a:schemeClr val="tx1"/>
                </a:solidFill>
              </a:rPr>
              <a:pPr/>
              <a:t>38</a:t>
            </a:fld>
            <a:endParaRPr lang="zh-CN" altLang="en-US" sz="13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4786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/>
          </a:p>
        </p:txBody>
      </p:sp>
      <p:sp>
        <p:nvSpPr>
          <p:cNvPr id="6554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C97D68B0-3BB7-42AE-A9D6-DE9EB5259B88}" type="slidenum">
              <a:rPr lang="zh-CN" altLang="en-US" sz="1300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51</a:t>
            </a:fld>
            <a:endParaRPr lang="zh-CN" altLang="en-US" sz="130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20440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696974472"/>
      </p:ext>
    </p:extLst>
  </p:cSld>
  <p:clrMapOvr>
    <a:masterClrMapping/>
  </p:clrMapOvr>
  <p:transition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138165831"/>
      </p:ext>
    </p:extLst>
  </p:cSld>
  <p:clrMapOvr>
    <a:masterClrMapping/>
  </p:clrMapOvr>
  <p:transition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708751568"/>
      </p:ext>
    </p:extLst>
  </p:cSld>
  <p:clrMapOvr>
    <a:masterClrMapping/>
  </p:clrMapOvr>
  <p:transition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172436151"/>
      </p:ext>
    </p:extLst>
  </p:cSld>
  <p:clrMapOvr>
    <a:masterClrMapping/>
  </p:clrMapOvr>
  <p:transition>
    <p:pull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BA19D7-B6E5-4E19-AD46-2E08A596B54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23364752"/>
      </p:ext>
    </p:extLst>
  </p:cSld>
  <p:clrMapOvr>
    <a:masterClrMapping/>
  </p:clrMapOvr>
  <p:transition>
    <p:pull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472BC-892A-475C-BB83-F3748F29336D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9106423"/>
      </p:ext>
    </p:extLst>
  </p:cSld>
  <p:clrMapOvr>
    <a:masterClrMapping/>
  </p:clrMapOvr>
  <p:transition>
    <p:pull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F10DFC-BF82-4EB2-8045-BC0D7FA4F50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69629098"/>
      </p:ext>
    </p:extLst>
  </p:cSld>
  <p:clrMapOvr>
    <a:masterClrMapping/>
  </p:clrMapOvr>
  <p:transition>
    <p:pull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A5E58-EDCF-4BAA-A29E-21E614A4CE8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41843536"/>
      </p:ext>
    </p:extLst>
  </p:cSld>
  <p:clrMapOvr>
    <a:masterClrMapping/>
  </p:clrMapOvr>
  <p:transition>
    <p:pull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BE17AA-49F7-46C2-BF63-89067D60FE2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60443171"/>
      </p:ext>
    </p:extLst>
  </p:cSld>
  <p:clrMapOvr>
    <a:masterClrMapping/>
  </p:clrMapOvr>
  <p:transition>
    <p:pull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478051-369C-4316-B6DB-7073658DCD9D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3688776"/>
      </p:ext>
    </p:extLst>
  </p:cSld>
  <p:clrMapOvr>
    <a:masterClrMapping/>
  </p:clrMapOvr>
  <p:transition>
    <p:pull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441C91-E003-4852-BEC7-6E7D2819063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92413292"/>
      </p:ext>
    </p:extLst>
  </p:cSld>
  <p:clrMapOvr>
    <a:masterClrMapping/>
  </p:clrMapOvr>
  <p:transition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07699214"/>
      </p:ext>
    </p:extLst>
  </p:cSld>
  <p:clrMapOvr>
    <a:masterClrMapping/>
  </p:clrMapOvr>
  <p:transition>
    <p:pull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CDD084-352F-4328-BA83-424F5C47515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58737836"/>
      </p:ext>
    </p:extLst>
  </p:cSld>
  <p:clrMapOvr>
    <a:masterClrMapping/>
  </p:clrMapOvr>
  <p:transition>
    <p:pull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884F5-43FB-4273-9C66-EBCE308DF47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35135084"/>
      </p:ext>
    </p:extLst>
  </p:cSld>
  <p:clrMapOvr>
    <a:masterClrMapping/>
  </p:clrMapOvr>
  <p:transition>
    <p:pull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1AED53-1D9B-405D-A681-C1723FD634E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38603072"/>
      </p:ext>
    </p:extLst>
  </p:cSld>
  <p:clrMapOvr>
    <a:masterClrMapping/>
  </p:clrMapOvr>
  <p:transition>
    <p:pull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F85B1B-3B10-4A7E-9D3F-CBB0DCF1173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24507265"/>
      </p:ext>
    </p:extLst>
  </p:cSld>
  <p:clrMapOvr>
    <a:masterClrMapping/>
  </p:clrMapOvr>
  <p:transition>
    <p:pull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566738" y="304800"/>
            <a:ext cx="8008937" cy="57150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488500-13E4-4C2D-9944-356866BBC91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61324279"/>
      </p:ext>
    </p:extLst>
  </p:cSld>
  <p:clrMapOvr>
    <a:masterClrMapping/>
  </p:clrMapOvr>
  <p:transition>
    <p:pull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标题和图示或组织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SmartArt 占位符 2"/>
          <p:cNvSpPr>
            <a:spLocks noGrp="1"/>
          </p:cNvSpPr>
          <p:nvPr>
            <p:ph type="dgm" idx="1"/>
          </p:nvPr>
        </p:nvSpPr>
        <p:spPr>
          <a:xfrm>
            <a:off x="566738" y="1752600"/>
            <a:ext cx="8001000" cy="4267200"/>
          </a:xfr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F8148-6DE3-4B74-9739-DE267737DECD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58662177"/>
      </p:ext>
    </p:extLst>
  </p:cSld>
  <p:clrMapOvr>
    <a:masterClrMapping/>
  </p:clrMapOvr>
  <p:transition>
    <p:pull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BC6CC6-FDE9-42BF-9F39-3925836F495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04782233"/>
      </p:ext>
    </p:extLst>
  </p:cSld>
  <p:clrMapOvr>
    <a:masterClrMapping/>
  </p:clrMapOvr>
  <p:transition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087973023"/>
      </p:ext>
    </p:extLst>
  </p:cSld>
  <p:clrMapOvr>
    <a:masterClrMapping/>
  </p:clrMapOvr>
  <p:transition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900668852"/>
      </p:ext>
    </p:extLst>
  </p:cSld>
  <p:clrMapOvr>
    <a:masterClrMapping/>
  </p:clrMapOvr>
  <p:transition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754759528"/>
      </p:ext>
    </p:extLst>
  </p:cSld>
  <p:clrMapOvr>
    <a:masterClrMapping/>
  </p:clrMapOvr>
  <p:transition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714859821"/>
      </p:ext>
    </p:extLst>
  </p:cSld>
  <p:clrMapOvr>
    <a:masterClrMapping/>
  </p:clrMapOvr>
  <p:transition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7664657"/>
      </p:ext>
    </p:extLst>
  </p:cSld>
  <p:clrMapOvr>
    <a:masterClrMapping/>
  </p:clrMapOvr>
  <p:transition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821353835"/>
      </p:ext>
    </p:extLst>
  </p:cSld>
  <p:clrMapOvr>
    <a:masterClrMapping/>
  </p:clrMapOvr>
  <p:transition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902526413"/>
      </p:ext>
    </p:extLst>
  </p:cSld>
  <p:clrMapOvr>
    <a:masterClrMapping/>
  </p:clrMapOvr>
  <p:transition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  <p:sldLayoutId id="2147483815" r:id="rId4"/>
    <p:sldLayoutId id="2147483816" r:id="rId5"/>
    <p:sldLayoutId id="2147483817" r:id="rId6"/>
    <p:sldLayoutId id="2147483818" r:id="rId7"/>
    <p:sldLayoutId id="2147483819" r:id="rId8"/>
    <p:sldLayoutId id="2147483820" r:id="rId9"/>
    <p:sldLayoutId id="2147483821" r:id="rId10"/>
    <p:sldLayoutId id="2147483822" r:id="rId11"/>
    <p:sldLayoutId id="2147483823" r:id="rId12"/>
  </p:sldLayoutIdLst>
  <p:transition>
    <p:pull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600">
          <a:solidFill>
            <a:schemeClr val="tx1"/>
          </a:solidFill>
          <a:latin typeface="+mn-lt"/>
          <a:ea typeface="+mn-ea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2300">
          <a:solidFill>
            <a:schemeClr val="tx1"/>
          </a:solidFill>
          <a:latin typeface="+mn-lt"/>
          <a:ea typeface="+mn-ea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6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T0" fmla="*/ 0 w 1000"/>
              <a:gd name="T1" fmla="*/ 0 h 1000"/>
              <a:gd name="T2" fmla="*/ 2147483646 w 1000"/>
              <a:gd name="T3" fmla="*/ 0 h 1000"/>
              <a:gd name="T4" fmla="*/ 2147483646 w 1000"/>
              <a:gd name="T5" fmla="*/ 2147483646 h 1000"/>
              <a:gd name="T6" fmla="*/ 0 w 1000"/>
              <a:gd name="T7" fmla="*/ 2147483646 h 1000"/>
              <a:gd name="T8" fmla="*/ 0 w 1000"/>
              <a:gd name="T9" fmla="*/ 0 h 1000"/>
              <a:gd name="T10" fmla="*/ 2147483646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271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fld id="{D010414C-BBA4-4921-9DDE-F147C62DC03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  <p:sldLayoutId id="2147483827" r:id="rId4"/>
    <p:sldLayoutId id="2147483828" r:id="rId5"/>
    <p:sldLayoutId id="2147483829" r:id="rId6"/>
    <p:sldLayoutId id="2147483830" r:id="rId7"/>
    <p:sldLayoutId id="2147483831" r:id="rId8"/>
    <p:sldLayoutId id="2147483832" r:id="rId9"/>
    <p:sldLayoutId id="2147483833" r:id="rId10"/>
    <p:sldLayoutId id="2147483834" r:id="rId11"/>
    <p:sldLayoutId id="2147483835" r:id="rId12"/>
    <p:sldLayoutId id="2147483836" r:id="rId13"/>
    <p:sldLayoutId id="2147483837" r:id="rId14"/>
  </p:sldLayoutIdLst>
  <p:transition>
    <p:pull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600">
          <a:solidFill>
            <a:schemeClr val="tx1"/>
          </a:solidFill>
          <a:latin typeface="+mn-lt"/>
          <a:ea typeface="+mn-ea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2300">
          <a:solidFill>
            <a:schemeClr val="tx1"/>
          </a:solidFill>
          <a:latin typeface="+mn-lt"/>
          <a:ea typeface="+mn-ea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2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9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8.wmf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7.wmf"/><Relationship Id="rId4" Type="http://schemas.openxmlformats.org/officeDocument/2006/relationships/image" Target="../media/image4.wmf"/><Relationship Id="rId9" Type="http://schemas.openxmlformats.org/officeDocument/2006/relationships/oleObject" Target="../embeddings/oleObject4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79388" y="0"/>
            <a:ext cx="8964612" cy="419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en-US" sz="3200" b="0">
              <a:solidFill>
                <a:schemeClr val="tx1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en-US" altLang="zh-CN" sz="44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en-US" altLang="zh-CN" sz="4400">
                <a:latin typeface="Arial" panose="020B0604020202020204" pitchFamily="34" charset="0"/>
                <a:cs typeface="Times New Roman" panose="02020603050405020304" pitchFamily="18" charset="0"/>
              </a:rPr>
              <a:t>CHAPTER 3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altLang="zh-CN" sz="4400">
                <a:solidFill>
                  <a:srgbClr val="0000FF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Software</a:t>
            </a:r>
          </a:p>
          <a:p>
            <a:pPr algn="ctr" eaLnBrk="1" hangingPunct="1">
              <a:lnSpc>
                <a:spcPct val="40000"/>
              </a:lnSpc>
              <a:spcBef>
                <a:spcPct val="50000"/>
              </a:spcBef>
            </a:pPr>
            <a:r>
              <a:rPr lang="en-US" altLang="zh-CN" sz="4400">
                <a:solidFill>
                  <a:srgbClr val="0000FF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Requirement  Analysis</a:t>
            </a:r>
          </a:p>
        </p:txBody>
      </p:sp>
    </p:spTree>
  </p:cSld>
  <p:clrMapOvr>
    <a:masterClrMapping/>
  </p:clrMapOvr>
  <p:transition>
    <p:pul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522288" y="368300"/>
            <a:ext cx="844232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软件需求的重要性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96863" y="1765300"/>
            <a:ext cx="8435975" cy="4903788"/>
          </a:xfrm>
          <a:prstGeom prst="rect">
            <a:avLst/>
          </a:prstGeom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+mn-lt"/>
                <a:ea typeface="+mn-ea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+mn-lt"/>
                <a:ea typeface="+mn-ea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720000" eaLnBrk="1">
              <a:lnSpc>
                <a:spcPct val="150000"/>
              </a:lnSpc>
              <a:defRPr/>
            </a:pPr>
            <a:r>
              <a:rPr lang="zh-CN" altLang="en-US" sz="2800" kern="0" dirty="0">
                <a:latin typeface="+mn-ea"/>
              </a:rPr>
              <a:t>回顾案例：王华为什么在合同签订后的首个工作日就急于获取</a:t>
            </a:r>
            <a:r>
              <a:rPr lang="en-US" altLang="zh-CN" sz="2800" kern="0" dirty="0">
                <a:latin typeface="+mn-ea"/>
              </a:rPr>
              <a:t>MCS</a:t>
            </a:r>
            <a:r>
              <a:rPr lang="zh-CN" altLang="en-US" sz="2800" kern="0" dirty="0">
                <a:latin typeface="+mn-ea"/>
              </a:rPr>
              <a:t>的软件需求？</a:t>
            </a:r>
          </a:p>
          <a:p>
            <a:pPr marL="1253400" lvl="1" eaLnBrk="1">
              <a:lnSpc>
                <a:spcPct val="15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2400" kern="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软件需求是整个软件项目的</a:t>
            </a:r>
            <a:r>
              <a:rPr lang="zh-CN" altLang="en-US" sz="2400" kern="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终极目标</a:t>
            </a:r>
            <a:endParaRPr lang="en-US" altLang="zh-CN" sz="2400" kern="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1253400" lvl="1" eaLnBrk="1">
              <a:lnSpc>
                <a:spcPct val="15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2400" kern="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软件需求是是后续软件开发活动（设计、编码和测试）的主要</a:t>
            </a:r>
            <a:r>
              <a:rPr lang="zh-CN" altLang="en-US" sz="2400" kern="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基础</a:t>
            </a:r>
            <a:endParaRPr lang="en-US" altLang="zh-CN" sz="2400" kern="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1882050" lvl="2" eaLnBrk="1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lang="zh-CN" altLang="en-US" sz="2400" kern="0" dirty="0">
                <a:latin typeface="+mn-ea"/>
              </a:rPr>
              <a:t>设计和编码都是为了实现软件需求</a:t>
            </a:r>
            <a:endParaRPr lang="en-US" altLang="zh-CN" sz="2400" kern="0" dirty="0">
              <a:latin typeface="+mn-ea"/>
            </a:endParaRPr>
          </a:p>
          <a:p>
            <a:pPr marL="1882050" lvl="2" eaLnBrk="1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lang="zh-CN" altLang="en-US" sz="2400" kern="0" dirty="0">
                <a:latin typeface="+mn-ea"/>
              </a:rPr>
              <a:t>测试是为了检验目标是否满足软件需求</a:t>
            </a:r>
            <a:endParaRPr lang="en-US" altLang="zh-CN" sz="2400" kern="0" dirty="0">
              <a:latin typeface="+mn-ea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02" name="Rectangle 2"/>
          <p:cNvSpPr>
            <a:spLocks noChangeArrowheads="1"/>
          </p:cNvSpPr>
          <p:nvPr/>
        </p:nvSpPr>
        <p:spPr bwMode="auto">
          <a:xfrm>
            <a:off x="476250" y="503238"/>
            <a:ext cx="8326438" cy="641350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altLang="zh-CN" sz="4000" dirty="0">
                <a:solidFill>
                  <a:srgbClr val="0000FF"/>
                </a:solidFill>
                <a:cs typeface="Times New Roman" pitchFamily="18" charset="0"/>
              </a:rPr>
              <a:t>Importance of requirement phase</a:t>
            </a:r>
            <a:endParaRPr kumimoji="1" lang="en-US" altLang="zh-CN" sz="28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宋体" pitchFamily="2" charset="-122"/>
            </a:endParaRP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495300" y="1722438"/>
            <a:ext cx="8648700" cy="505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 type="none" w="sm" len="sm"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zh-CN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latin typeface="Times New Roman" panose="02020603050405020304" pitchFamily="18" charset="0"/>
                <a:cs typeface="Times New Roman" panose="02020603050405020304" pitchFamily="18" charset="0"/>
              </a:rPr>
              <a:t>source / mother /driver for a software project</a:t>
            </a:r>
          </a:p>
          <a:p>
            <a:pPr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en-US" altLang="zh-CN" sz="2400">
                <a:latin typeface="Times New Roman" panose="02020603050405020304" pitchFamily="18" charset="0"/>
                <a:cs typeface="Times New Roman" panose="02020603050405020304" pitchFamily="18" charset="0"/>
              </a:rPr>
              <a:t> baseline of customers, developers, project managers</a:t>
            </a:r>
          </a:p>
          <a:p>
            <a:pPr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zh-CN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latin typeface="Times New Roman" panose="02020603050405020304" pitchFamily="18" charset="0"/>
                <a:cs typeface="Times New Roman" panose="02020603050405020304" pitchFamily="18" charset="0"/>
              </a:rPr>
              <a:t>30%  total cost</a:t>
            </a:r>
          </a:p>
          <a:p>
            <a:pPr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en-US" altLang="zh-CN" sz="2400">
                <a:latin typeface="Times New Roman" panose="02020603050405020304" pitchFamily="18" charset="0"/>
                <a:cs typeface="Times New Roman" panose="02020603050405020304" pitchFamily="18" charset="0"/>
              </a:rPr>
              <a:t> error broadcasting</a:t>
            </a:r>
          </a:p>
          <a:p>
            <a:pPr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en-US" altLang="zh-CN" sz="2400">
                <a:latin typeface="Times New Roman" panose="02020603050405020304" pitchFamily="18" charset="0"/>
                <a:cs typeface="Times New Roman" panose="02020603050405020304" pitchFamily="18" charset="0"/>
              </a:rPr>
              <a:t> main reason that large software system fail</a:t>
            </a:r>
          </a:p>
          <a:p>
            <a:pPr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软件需求中的错误给软件项目带来的损失在后续开发活动中</a:t>
            </a:r>
            <a:r>
              <a:rPr lang="zh-CN" altLang="en-US" sz="24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无法弥补</a:t>
            </a:r>
            <a:endParaRPr lang="en-US" altLang="zh-CN" sz="24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l"/>
            </a:pPr>
            <a:r>
              <a:rPr lang="zh-CN" altLang="en-US" sz="24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高质量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的软件需求是软件项目成功的</a:t>
            </a:r>
            <a:r>
              <a:rPr lang="zh-CN" altLang="en-US" sz="24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前提条件</a:t>
            </a:r>
            <a:endParaRPr lang="en-US" altLang="zh-CN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381000" y="188913"/>
            <a:ext cx="876300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zh-CN" sz="4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Causes of failed software projects (Standish Group study, 1994)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066800" y="1981200"/>
            <a:ext cx="8077200" cy="380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tabLst>
                <a:tab pos="5089525" algn="l"/>
              </a:tabLst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tabLst>
                <a:tab pos="5089525" algn="l"/>
              </a:tabLst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tabLst>
                <a:tab pos="5089525" algn="l"/>
              </a:tabLst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tabLst>
                <a:tab pos="5089525" algn="l"/>
              </a:tabLst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tabLst>
                <a:tab pos="5089525" algn="l"/>
              </a:tabLst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tabLst>
                <a:tab pos="5089525" algn="l"/>
              </a:tabLst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tabLst>
                <a:tab pos="5089525" algn="l"/>
              </a:tabLst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tabLst>
                <a:tab pos="5089525" algn="l"/>
              </a:tabLst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tabLst>
                <a:tab pos="5089525" algn="l"/>
              </a:tabLst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10000"/>
              </a:spcBef>
              <a:buClrTx/>
              <a:buFontTx/>
              <a:buChar char="•"/>
            </a:pPr>
            <a:r>
              <a:rPr lang="en-US" altLang="zh-CN" sz="2800" b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Incomplete requirements	13.1%</a:t>
            </a:r>
          </a:p>
          <a:p>
            <a:pPr eaLnBrk="1" hangingPunct="1">
              <a:spcBef>
                <a:spcPct val="10000"/>
              </a:spcBef>
              <a:buClrTx/>
              <a:buFontTx/>
              <a:buChar char="•"/>
            </a:pPr>
            <a:r>
              <a:rPr lang="en-US" altLang="zh-CN" sz="2800" b="0">
                <a:latin typeface="Times New Roman" panose="02020603050405020304" pitchFamily="18" charset="0"/>
                <a:cs typeface="Times New Roman" panose="02020603050405020304" pitchFamily="18" charset="0"/>
              </a:rPr>
              <a:t>Lack of user involvement	12.4%</a:t>
            </a:r>
          </a:p>
          <a:p>
            <a:pPr eaLnBrk="1" hangingPunct="1">
              <a:spcBef>
                <a:spcPct val="10000"/>
              </a:spcBef>
              <a:buClrTx/>
              <a:buFontTx/>
              <a:buChar char="•"/>
            </a:pPr>
            <a:r>
              <a:rPr lang="en-US" altLang="zh-CN" sz="2800" b="0">
                <a:latin typeface="Times New Roman" panose="02020603050405020304" pitchFamily="18" charset="0"/>
                <a:cs typeface="Times New Roman" panose="02020603050405020304" pitchFamily="18" charset="0"/>
              </a:rPr>
              <a:t>Lack of resources	10.6%</a:t>
            </a:r>
          </a:p>
          <a:p>
            <a:pPr eaLnBrk="1" hangingPunct="1">
              <a:spcBef>
                <a:spcPct val="10000"/>
              </a:spcBef>
              <a:buClrTx/>
              <a:buFontTx/>
              <a:buChar char="•"/>
            </a:pPr>
            <a:r>
              <a:rPr lang="en-US" altLang="zh-CN" sz="2800" b="0">
                <a:latin typeface="Times New Roman" panose="02020603050405020304" pitchFamily="18" charset="0"/>
                <a:cs typeface="Times New Roman" panose="02020603050405020304" pitchFamily="18" charset="0"/>
              </a:rPr>
              <a:t>Unrealistic expectations	  9.9%</a:t>
            </a:r>
          </a:p>
          <a:p>
            <a:pPr eaLnBrk="1" hangingPunct="1">
              <a:spcBef>
                <a:spcPct val="10000"/>
              </a:spcBef>
              <a:buClrTx/>
              <a:buFontTx/>
              <a:buChar char="•"/>
            </a:pPr>
            <a:r>
              <a:rPr lang="en-US" altLang="zh-CN" sz="2800" b="0">
                <a:latin typeface="Times New Roman" panose="02020603050405020304" pitchFamily="18" charset="0"/>
                <a:cs typeface="Times New Roman" panose="02020603050405020304" pitchFamily="18" charset="0"/>
              </a:rPr>
              <a:t>Lack of executive support	  9.3%</a:t>
            </a:r>
          </a:p>
          <a:p>
            <a:pPr eaLnBrk="1" hangingPunct="1">
              <a:spcBef>
                <a:spcPct val="10000"/>
              </a:spcBef>
              <a:buClrTx/>
              <a:buFontTx/>
              <a:buChar char="•"/>
            </a:pPr>
            <a:r>
              <a:rPr lang="en-US" altLang="zh-CN" sz="2800" b="0">
                <a:latin typeface="Times New Roman" panose="02020603050405020304" pitchFamily="18" charset="0"/>
                <a:cs typeface="Times New Roman" panose="02020603050405020304" pitchFamily="18" charset="0"/>
              </a:rPr>
              <a:t>Changing requirements &amp; specifications   8.8%</a:t>
            </a:r>
          </a:p>
          <a:p>
            <a:pPr eaLnBrk="1" hangingPunct="1">
              <a:spcBef>
                <a:spcPct val="10000"/>
              </a:spcBef>
              <a:buClrTx/>
              <a:buFontTx/>
              <a:buChar char="•"/>
            </a:pPr>
            <a:r>
              <a:rPr lang="en-US" altLang="zh-CN" sz="2800" b="0">
                <a:latin typeface="Times New Roman" panose="02020603050405020304" pitchFamily="18" charset="0"/>
                <a:cs typeface="Times New Roman" panose="02020603050405020304" pitchFamily="18" charset="0"/>
              </a:rPr>
              <a:t>Lack of planning	  8.1%</a:t>
            </a:r>
          </a:p>
          <a:p>
            <a:pPr eaLnBrk="1" hangingPunct="1">
              <a:spcBef>
                <a:spcPct val="10000"/>
              </a:spcBef>
              <a:buClrTx/>
              <a:buFontTx/>
              <a:buChar char="•"/>
            </a:pPr>
            <a:r>
              <a:rPr lang="en-US" altLang="zh-CN" sz="2800" b="0">
                <a:latin typeface="Times New Roman" panose="02020603050405020304" pitchFamily="18" charset="0"/>
                <a:cs typeface="Times New Roman" panose="02020603050405020304" pitchFamily="18" charset="0"/>
              </a:rPr>
              <a:t>System no longer needed	  7.5%</a:t>
            </a:r>
            <a:endParaRPr lang="en-US" altLang="zh-CN" sz="1800" b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250825" y="6038850"/>
            <a:ext cx="8686800" cy="519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zh-CN" sz="2800" b="0">
                <a:solidFill>
                  <a:srgbClr val="0000FF"/>
                </a:solidFill>
                <a:latin typeface="Arial" panose="020B0604020202020204" pitchFamily="34" charset="0"/>
              </a:rPr>
              <a:t>The commonest mistake is to build the wrong system!</a:t>
            </a:r>
          </a:p>
        </p:txBody>
      </p:sp>
    </p:spTree>
  </p:cSld>
  <p:clrMapOvr>
    <a:masterClrMapping/>
  </p:clrMapOvr>
  <p:transition>
    <p:pul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451" name="Rectangle 3"/>
          <p:cNvSpPr>
            <a:spLocks noChangeArrowheads="1"/>
          </p:cNvSpPr>
          <p:nvPr/>
        </p:nvSpPr>
        <p:spPr bwMode="auto">
          <a:xfrm>
            <a:off x="450850" y="458788"/>
            <a:ext cx="8442325" cy="1111250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altLang="zh-CN" sz="4000" dirty="0">
                <a:solidFill>
                  <a:srgbClr val="0000FF"/>
                </a:solidFill>
                <a:cs typeface="Times New Roman" pitchFamily="18" charset="0"/>
              </a:rPr>
              <a:t>Difficulty in requirement phase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r>
              <a:rPr kumimoji="1" lang="en-US" altLang="zh-CN" sz="28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     </a:t>
            </a:r>
          </a:p>
        </p:txBody>
      </p:sp>
      <p:sp>
        <p:nvSpPr>
          <p:cNvPr id="9219" name="Text Box 4"/>
          <p:cNvSpPr txBox="1">
            <a:spLocks noChangeArrowheads="1"/>
          </p:cNvSpPr>
          <p:nvPr/>
        </p:nvSpPr>
        <p:spPr bwMode="auto">
          <a:xfrm>
            <a:off x="431800" y="1778000"/>
            <a:ext cx="8461375" cy="488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38138" indent="-338138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ts val="0"/>
              </a:spcBef>
              <a:spcAft>
                <a:spcPts val="1500"/>
              </a:spcAft>
              <a:buClr>
                <a:srgbClr val="FF0000"/>
              </a:buClr>
              <a:buSzPct val="90000"/>
              <a:buFont typeface="Wingdings" pitchFamily="2" charset="2"/>
              <a:buChar char="l"/>
              <a:defRPr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需求不是很明显，讲不清，细节更难</a:t>
            </a:r>
            <a:endParaRPr lang="en-US" altLang="zh-CN" sz="2800" dirty="0">
              <a:solidFill>
                <a:schemeClr val="tx1"/>
              </a:solidFill>
              <a:latin typeface="+mn-ea"/>
              <a:ea typeface="+mn-ea"/>
              <a:cs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1500"/>
              </a:spcAft>
              <a:buClr>
                <a:srgbClr val="FF0000"/>
              </a:buClr>
              <a:buSzPct val="90000"/>
              <a:buFont typeface="Wingdings" pitchFamily="2" charset="2"/>
              <a:buChar char="l"/>
              <a:defRPr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需求可能来自多个源头，各说各的，可能相互矛盾</a:t>
            </a:r>
          </a:p>
          <a:p>
            <a:pPr>
              <a:spcBef>
                <a:spcPts val="0"/>
              </a:spcBef>
              <a:spcAft>
                <a:spcPts val="1500"/>
              </a:spcAft>
              <a:buClr>
                <a:srgbClr val="FF0000"/>
              </a:buClr>
              <a:buSzPct val="90000"/>
              <a:buFont typeface="Wingdings" pitchFamily="2" charset="2"/>
              <a:buChar char="l"/>
              <a:defRPr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需求内容和形式丰富，功能，性能，可靠性，安全</a:t>
            </a:r>
            <a:endParaRPr lang="en-US" altLang="zh-CN" sz="2800" dirty="0">
              <a:solidFill>
                <a:schemeClr val="tx1"/>
              </a:solidFill>
              <a:latin typeface="+mn-ea"/>
              <a:ea typeface="+mn-ea"/>
              <a:cs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1500"/>
              </a:spcAft>
              <a:buClr>
                <a:srgbClr val="FF0000"/>
              </a:buClr>
              <a:buSzPct val="90000"/>
              <a:buFont typeface="Wingdings" pitchFamily="2" charset="2"/>
              <a:buChar char="l"/>
              <a:defRPr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需求之间有千丝万缕的联系</a:t>
            </a:r>
          </a:p>
          <a:p>
            <a:pPr>
              <a:spcBef>
                <a:spcPts val="0"/>
              </a:spcBef>
              <a:spcAft>
                <a:spcPts val="1500"/>
              </a:spcAft>
              <a:buClr>
                <a:srgbClr val="FF0000"/>
              </a:buClr>
              <a:buSzPct val="90000"/>
              <a:buFont typeface="Wingdings" pitchFamily="2" charset="2"/>
              <a:buChar char="l"/>
              <a:defRPr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需求不断变化</a:t>
            </a:r>
            <a:endParaRPr lang="en-US" altLang="zh-CN" sz="2800" dirty="0">
              <a:solidFill>
                <a:schemeClr val="tx1"/>
              </a:solidFill>
              <a:latin typeface="+mn-ea"/>
              <a:ea typeface="+mn-ea"/>
              <a:cs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1500"/>
              </a:spcAft>
              <a:buClr>
                <a:srgbClr val="FF0000"/>
              </a:buClr>
              <a:buSzPct val="90000"/>
              <a:buFont typeface="Wingdings" pitchFamily="2" charset="2"/>
              <a:buChar char="l"/>
              <a:defRPr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“问君能有几多愁，从早到晚改需求”</a:t>
            </a:r>
            <a:endParaRPr lang="en-US" altLang="zh-CN" sz="2800" dirty="0">
              <a:solidFill>
                <a:schemeClr val="tx1"/>
              </a:solidFill>
              <a:latin typeface="+mn-ea"/>
              <a:ea typeface="+mn-ea"/>
              <a:cs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1500"/>
              </a:spcAft>
              <a:buClr>
                <a:srgbClr val="FF0000"/>
              </a:buClr>
              <a:buSzPct val="90000"/>
              <a:buFont typeface="Wingdings" pitchFamily="2" charset="2"/>
              <a:buChar char="l"/>
              <a:defRPr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需求还未出现</a:t>
            </a:r>
          </a:p>
          <a:p>
            <a:pPr>
              <a:spcBef>
                <a:spcPts val="0"/>
              </a:spcBef>
              <a:spcAft>
                <a:spcPts val="1500"/>
              </a:spcAft>
              <a:buClr>
                <a:srgbClr val="FF0000"/>
              </a:buClr>
              <a:buSzPct val="90000"/>
              <a:buFont typeface="Wingdings" pitchFamily="2" charset="2"/>
              <a:buChar char="l"/>
              <a:defRPr/>
            </a:pP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分析人员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,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或客户理解有误</a:t>
            </a:r>
          </a:p>
        </p:txBody>
      </p:sp>
    </p:spTree>
  </p:cSld>
  <p:clrMapOvr>
    <a:masterClrMapping/>
  </p:clrMapOvr>
  <p:transition>
    <p:pul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625475"/>
            <a:ext cx="9144000" cy="289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 type="none" w="sm" len="sm"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zh-CN" altLang="en-US" sz="2800">
                <a:solidFill>
                  <a:schemeClr val="tx2"/>
                </a:solidFill>
                <a:latin typeface="宋体" panose="02010600030101010101" pitchFamily="2" charset="-122"/>
              </a:rPr>
              <a:t>有些客户心里非常清楚想要什么，但却说不明白。读者可能很不以为然。比如说买鞋子：我们非常了解自已的脚，但没法说清楚脚的大小和形状。只能拿鞋子去试，试穿时感觉到舒服才会买鞋（居然也有神通广大的售货员，看一眼客户的手，就知道应该穿什么样的鞋。）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900113" y="0"/>
            <a:ext cx="66960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 type="none" w="sm" len="sm"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买鞋、买衣服 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3725863"/>
            <a:ext cx="9144000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 type="none" w="sm" len="sm"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dirty="0">
                <a:solidFill>
                  <a:schemeClr val="tx2"/>
                </a:solidFill>
                <a:latin typeface="宋体" panose="02010600030101010101" pitchFamily="2" charset="-122"/>
              </a:rPr>
              <a:t>如果客户本身就懂软件开发，能把需求说得清清楚楚，这样的需求分析将会非常轻松、愉快。如果客户全不懂软件，但信任软件开发方，这事也好办。分析人员可以引导客户，先阐述常规的需求，再由客户否定不需要的，最终确定客户真正的需求。最怕的就是</a:t>
            </a:r>
            <a:r>
              <a:rPr lang="zh-CN" altLang="en-US" sz="2800" dirty="0">
                <a:solidFill>
                  <a:schemeClr val="tx2"/>
                </a:solidFill>
                <a:latin typeface="Arial" panose="020B0604020202020204" pitchFamily="34" charset="0"/>
              </a:rPr>
              <a:t>“</a:t>
            </a:r>
            <a:r>
              <a:rPr lang="zh-CN" altLang="en-US" sz="2800" dirty="0">
                <a:solidFill>
                  <a:schemeClr val="tx2"/>
                </a:solidFill>
                <a:latin typeface="宋体" panose="02010600030101010101" pitchFamily="2" charset="-122"/>
              </a:rPr>
              <a:t>不懂装懂</a:t>
            </a:r>
            <a:r>
              <a:rPr lang="zh-CN" altLang="en-US" sz="2800" dirty="0">
                <a:solidFill>
                  <a:schemeClr val="tx2"/>
                </a:solidFill>
                <a:latin typeface="Arial" panose="020B0604020202020204" pitchFamily="34" charset="0"/>
              </a:rPr>
              <a:t>”</a:t>
            </a:r>
            <a:r>
              <a:rPr lang="zh-CN" altLang="en-US" sz="2800" dirty="0">
                <a:solidFill>
                  <a:schemeClr val="tx2"/>
                </a:solidFill>
                <a:latin typeface="宋体" panose="02010600030101010101" pitchFamily="2" charset="-122"/>
              </a:rPr>
              <a:t>或者</a:t>
            </a:r>
            <a:r>
              <a:rPr lang="zh-CN" altLang="en-US" sz="2800" dirty="0">
                <a:solidFill>
                  <a:schemeClr val="tx2"/>
                </a:solidFill>
                <a:latin typeface="Arial" panose="020B0604020202020204" pitchFamily="34" charset="0"/>
              </a:rPr>
              <a:t>“</a:t>
            </a:r>
            <a:r>
              <a:rPr lang="zh-CN" altLang="en-US" sz="2800" dirty="0">
                <a:solidFill>
                  <a:schemeClr val="tx2"/>
                </a:solidFill>
                <a:latin typeface="宋体" panose="02010600030101010101" pitchFamily="2" charset="-122"/>
              </a:rPr>
              <a:t>半懂充内行</a:t>
            </a:r>
            <a:r>
              <a:rPr lang="zh-CN" altLang="en-US" sz="2800" dirty="0">
                <a:solidFill>
                  <a:schemeClr val="tx2"/>
                </a:solidFill>
                <a:latin typeface="Arial" panose="020B0604020202020204" pitchFamily="34" charset="0"/>
              </a:rPr>
              <a:t>”</a:t>
            </a:r>
            <a:r>
              <a:rPr lang="zh-CN" altLang="en-US" sz="2800" dirty="0">
                <a:solidFill>
                  <a:schemeClr val="tx2"/>
                </a:solidFill>
                <a:latin typeface="宋体" panose="02010600030101010101" pitchFamily="2" charset="-122"/>
              </a:rPr>
              <a:t>的客户，他们会提出不切实际的需求。</a:t>
            </a:r>
          </a:p>
        </p:txBody>
      </p:sp>
    </p:spTree>
  </p:cSld>
  <p:clrMapOvr>
    <a:masterClrMapping/>
  </p:clrMapOvr>
  <p:transition>
    <p:pul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698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 type="none" w="sm" len="sm"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lvl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2800">
                <a:solidFill>
                  <a:schemeClr val="tx2"/>
                </a:solidFill>
                <a:latin typeface="宋体" panose="02010600030101010101" pitchFamily="2" charset="-122"/>
              </a:rPr>
              <a:t>有个外星人间谍潜伏到地球刺探情报，它给上司写了一份报告：“主宰地球的是车。它们喝汽油，靠四个轮子滚动前进。嗓门极大，在夜里双眼能射出强光。</a:t>
            </a:r>
            <a:r>
              <a:rPr lang="en-US" altLang="zh-CN" sz="2800">
                <a:solidFill>
                  <a:schemeClr val="tx2"/>
                </a:solidFill>
                <a:latin typeface="宋体" panose="02010600030101010101" pitchFamily="2" charset="-122"/>
              </a:rPr>
              <a:t>……</a:t>
            </a:r>
            <a:r>
              <a:rPr lang="zh-CN" altLang="en-US" sz="2800">
                <a:solidFill>
                  <a:schemeClr val="tx2"/>
                </a:solidFill>
                <a:latin typeface="宋体" panose="02010600030101010101" pitchFamily="2" charset="-122"/>
              </a:rPr>
              <a:t>有趣的是，车里住着一种叫作‘人’的寄生虫，这些寄生虫完全控制了车。” </a:t>
            </a:r>
          </a:p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2800">
                <a:solidFill>
                  <a:srgbClr val="0000FF"/>
                </a:solidFill>
                <a:latin typeface="宋体" panose="02010600030101010101" pitchFamily="2" charset="-122"/>
              </a:rPr>
              <a:t>由于客户大多不懂软件，他们可能觉得软件是万能的，会提出一些无法实现的需求。有时客户还会把软件系统分析人员的建议或答复给想歪了。</a:t>
            </a:r>
          </a:p>
          <a:p>
            <a:pPr marL="0" lvl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2800">
                <a:solidFill>
                  <a:schemeClr val="tx2"/>
                </a:solidFill>
                <a:latin typeface="宋体" panose="02010600030101010101" pitchFamily="2" charset="-122"/>
              </a:rPr>
              <a:t>有一个软件人员滔滔不绝地向客户讲解在</a:t>
            </a:r>
            <a:r>
              <a:rPr lang="zh-CN" altLang="en-US" sz="2800">
                <a:solidFill>
                  <a:schemeClr val="tx2"/>
                </a:solidFill>
                <a:latin typeface="Arial" panose="020B0604020202020204" pitchFamily="34" charset="0"/>
              </a:rPr>
              <a:t>“</a:t>
            </a:r>
            <a:r>
              <a:rPr lang="zh-CN" altLang="en-US" sz="2800">
                <a:solidFill>
                  <a:schemeClr val="tx2"/>
                </a:solidFill>
                <a:latin typeface="宋体" panose="02010600030101010101" pitchFamily="2" charset="-122"/>
              </a:rPr>
              <a:t>信息高速公路上做广告</a:t>
            </a:r>
            <a:r>
              <a:rPr lang="zh-CN" altLang="en-US" sz="2800">
                <a:solidFill>
                  <a:schemeClr val="tx2"/>
                </a:solidFill>
                <a:latin typeface="Arial" panose="020B0604020202020204" pitchFamily="34" charset="0"/>
              </a:rPr>
              <a:t>”</a:t>
            </a:r>
            <a:r>
              <a:rPr lang="zh-CN" altLang="en-US" sz="2800">
                <a:solidFill>
                  <a:schemeClr val="tx2"/>
                </a:solidFill>
                <a:latin typeface="宋体" panose="02010600030101010101" pitchFamily="2" charset="-122"/>
              </a:rPr>
              <a:t>的种种好处，客户听得津津有味。最后，心动的客户对软件人员说：</a:t>
            </a:r>
            <a:r>
              <a:rPr lang="zh-CN" altLang="en-US" sz="2800">
                <a:solidFill>
                  <a:schemeClr val="tx2"/>
                </a:solidFill>
                <a:latin typeface="Arial" panose="020B0604020202020204" pitchFamily="34" charset="0"/>
              </a:rPr>
              <a:t>“</a:t>
            </a:r>
            <a:r>
              <a:rPr lang="zh-CN" altLang="en-US" sz="2800">
                <a:solidFill>
                  <a:schemeClr val="tx2"/>
                </a:solidFill>
                <a:latin typeface="宋体" panose="02010600030101010101" pitchFamily="2" charset="-122"/>
              </a:rPr>
              <a:t>好得很，就让我们马上行动起来吧。请您决定广告牌的尺寸和放在哪条高速公路上，我立即派人去做。</a:t>
            </a:r>
            <a:r>
              <a:rPr lang="zh-CN" altLang="en-US" sz="2800">
                <a:solidFill>
                  <a:schemeClr val="tx2"/>
                </a:solidFill>
                <a:latin typeface="Arial" panose="020B0604020202020204" pitchFamily="34" charset="0"/>
              </a:rPr>
              <a:t>”</a:t>
            </a:r>
            <a:r>
              <a:rPr lang="zh-CN" altLang="en-US" sz="2800">
                <a:solidFill>
                  <a:schemeClr val="tx2"/>
                </a:solidFill>
                <a:latin typeface="宋体" panose="02010600030101010101" pitchFamily="2" charset="-122"/>
              </a:rPr>
              <a:t> </a:t>
            </a:r>
            <a:endParaRPr lang="zh-CN" altLang="en-US" sz="2800" b="0">
              <a:solidFill>
                <a:schemeClr val="tx2"/>
              </a:solidFill>
              <a:latin typeface="GBPXingShu" charset="-122"/>
              <a:ea typeface="GBPXingShu" charset="-122"/>
            </a:endParaRPr>
          </a:p>
        </p:txBody>
      </p:sp>
    </p:spTree>
  </p:cSld>
  <p:clrMapOvr>
    <a:masterClrMapping/>
  </p:clrMapOvr>
  <p:transition>
    <p:pull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501650" y="503238"/>
            <a:ext cx="86423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 type="none" w="sm" len="sm"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90000"/>
              </a:lnSpc>
              <a:buClrTx/>
              <a:buFontTx/>
              <a:buNone/>
            </a:pPr>
            <a:r>
              <a:rPr lang="en-US" altLang="zh-CN" sz="4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3.2 Types of Requirement</a:t>
            </a:r>
          </a:p>
        </p:txBody>
      </p:sp>
      <p:sp>
        <p:nvSpPr>
          <p:cNvPr id="22531" name="Text Box 4"/>
          <p:cNvSpPr txBox="1">
            <a:spLocks noChangeArrowheads="1"/>
          </p:cNvSpPr>
          <p:nvPr/>
        </p:nvSpPr>
        <p:spPr bwMode="auto">
          <a:xfrm>
            <a:off x="566738" y="1989138"/>
            <a:ext cx="6210300" cy="325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219200" indent="-3048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spcAft>
                <a:spcPct val="35000"/>
              </a:spcAft>
              <a:buClr>
                <a:srgbClr val="FF0000"/>
              </a:buClr>
              <a:buSzPct val="90000"/>
              <a:buFont typeface="Wingdings" panose="05000000000000000000" pitchFamily="2" charset="2"/>
              <a:buChar char="Ø"/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用户需求</a:t>
            </a:r>
            <a:r>
              <a:rPr lang="zh-CN" altLang="en-US" sz="280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，客户需求，业务需求</a:t>
            </a:r>
          </a:p>
          <a:p>
            <a:pPr>
              <a:spcBef>
                <a:spcPct val="50000"/>
              </a:spcBef>
              <a:buClr>
                <a:srgbClr val="FF0000"/>
              </a:buClr>
              <a:buSzPct val="90000"/>
              <a:buFont typeface="Wingdings" panose="05000000000000000000" pitchFamily="2" charset="2"/>
              <a:buChar char="Ø"/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软件需求，系统需求</a:t>
            </a:r>
          </a:p>
          <a:p>
            <a:pPr lvl="2">
              <a:spcBef>
                <a:spcPct val="50000"/>
              </a:spcBef>
              <a:buClr>
                <a:srgbClr val="FF0000"/>
              </a:buClr>
              <a:buSzPct val="90000"/>
              <a:buFont typeface="Wingdings" panose="05000000000000000000" pitchFamily="2" charset="2"/>
              <a:buChar char="l"/>
            </a:pPr>
            <a:r>
              <a:rPr lang="zh-CN" altLang="en-US" sz="280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功能需求</a:t>
            </a:r>
            <a:endParaRPr lang="en-US" altLang="zh-CN" sz="2800">
              <a:latin typeface="Times New Roman" panose="02020603050405020304" pitchFamily="18" charset="0"/>
              <a:ea typeface="楷体_GB2312" pitchFamily="49" charset="-122"/>
              <a:cs typeface="Times New Roman" panose="02020603050405020304" pitchFamily="18" charset="0"/>
            </a:endParaRPr>
          </a:p>
          <a:p>
            <a:pPr lvl="2">
              <a:spcBef>
                <a:spcPct val="50000"/>
              </a:spcBef>
              <a:buClr>
                <a:srgbClr val="FF0000"/>
              </a:buClr>
              <a:buSzPct val="90000"/>
              <a:buFont typeface="Wingdings" panose="05000000000000000000" pitchFamily="2" charset="2"/>
              <a:buChar char="l"/>
            </a:pPr>
            <a:r>
              <a:rPr lang="zh-CN" altLang="en-US" sz="280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质量需求</a:t>
            </a:r>
            <a:endParaRPr lang="en-US" altLang="zh-CN" sz="2800">
              <a:latin typeface="Times New Roman" panose="02020603050405020304" pitchFamily="18" charset="0"/>
              <a:ea typeface="楷体_GB2312" pitchFamily="49" charset="-122"/>
              <a:cs typeface="Times New Roman" panose="02020603050405020304" pitchFamily="18" charset="0"/>
            </a:endParaRPr>
          </a:p>
          <a:p>
            <a:pPr lvl="2">
              <a:spcBef>
                <a:spcPct val="50000"/>
              </a:spcBef>
              <a:buClr>
                <a:srgbClr val="FF0000"/>
              </a:buClr>
              <a:buSzPct val="90000"/>
              <a:buFont typeface="Wingdings" panose="05000000000000000000" pitchFamily="2" charset="2"/>
              <a:buChar char="l"/>
            </a:pPr>
            <a:r>
              <a:rPr lang="zh-CN" altLang="en-US" sz="280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约束需求</a:t>
            </a:r>
            <a:endParaRPr lang="en-US" altLang="zh-CN" sz="2800">
              <a:latin typeface="Times New Roman" panose="02020603050405020304" pitchFamily="18" charset="0"/>
              <a:ea typeface="楷体_GB2312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右大括号 1"/>
          <p:cNvSpPr/>
          <p:nvPr/>
        </p:nvSpPr>
        <p:spPr>
          <a:xfrm>
            <a:off x="4076700" y="4194175"/>
            <a:ext cx="450850" cy="855663"/>
          </a:xfrm>
          <a:prstGeom prst="rightBrac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2533" name="矩形 2"/>
          <p:cNvSpPr>
            <a:spLocks noChangeArrowheads="1"/>
          </p:cNvSpPr>
          <p:nvPr/>
        </p:nvSpPr>
        <p:spPr bwMode="auto">
          <a:xfrm>
            <a:off x="4703763" y="4359275"/>
            <a:ext cx="20764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715963" indent="-627063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lvl="2">
              <a:spcBef>
                <a:spcPct val="50000"/>
              </a:spcBef>
              <a:buClr>
                <a:srgbClr val="FF0000"/>
              </a:buClr>
              <a:buSzPct val="90000"/>
            </a:pPr>
            <a:r>
              <a:rPr lang="zh-CN" altLang="en-US" sz="2800">
                <a:solidFill>
                  <a:srgbClr val="0000FF"/>
                </a:solidFill>
                <a:ea typeface="楷体_GB2312" pitchFamily="49" charset="-122"/>
                <a:cs typeface="Times New Roman" panose="02020603050405020304" pitchFamily="18" charset="0"/>
              </a:rPr>
              <a:t>非功能需求</a:t>
            </a:r>
            <a:endParaRPr lang="en-US" altLang="zh-CN" sz="2800">
              <a:solidFill>
                <a:srgbClr val="0000FF"/>
              </a:solidFill>
              <a:ea typeface="楷体_GB2312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pull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4" name="Text Box 2"/>
          <p:cNvSpPr txBox="1">
            <a:spLocks noChangeArrowheads="1"/>
          </p:cNvSpPr>
          <p:nvPr/>
        </p:nvSpPr>
        <p:spPr bwMode="auto">
          <a:xfrm>
            <a:off x="476250" y="1752600"/>
            <a:ext cx="8640763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eaLnBrk="1" hangingPunct="1">
              <a:spcBef>
                <a:spcPct val="50000"/>
              </a:spcBef>
              <a:defRPr/>
            </a:pPr>
            <a:endParaRPr lang="zh-CN" altLang="en-US" sz="1800" b="0" dirty="0">
              <a:solidFill>
                <a:schemeClr val="tx1"/>
              </a:solidFill>
              <a:latin typeface="Arial" pitchFamily="34" charset="0"/>
            </a:endParaRPr>
          </a:p>
          <a:p>
            <a:pPr marL="457200" indent="-457200" eaLnBrk="1" hangingPunct="1">
              <a:buClr>
                <a:srgbClr val="FF0000"/>
              </a:buClr>
              <a:buFont typeface="Wingdings" panose="05000000000000000000" pitchFamily="2" charset="2"/>
              <a:buChar char="ü"/>
              <a:defRPr/>
            </a:pPr>
            <a:r>
              <a:rPr lang="zh-CN" altLang="en-US" sz="2800" b="0" dirty="0">
                <a:solidFill>
                  <a:schemeClr val="tx1"/>
                </a:solidFill>
              </a:rPr>
              <a:t> </a:t>
            </a:r>
            <a:r>
              <a:rPr lang="en-US" altLang="zh-CN" sz="32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Functional  requirements</a:t>
            </a:r>
            <a:r>
              <a:rPr lang="en-US" altLang="zh-CN" sz="32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</a:t>
            </a:r>
            <a:r>
              <a:rPr lang="en-US" altLang="zh-CN" sz="3200" b="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are statements of the </a:t>
            </a:r>
            <a:r>
              <a:rPr lang="en-US" altLang="zh-CN" sz="3200" b="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functionality</a:t>
            </a:r>
            <a:r>
              <a:rPr lang="en-US" altLang="zh-CN" sz="3200" b="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or </a:t>
            </a:r>
            <a:r>
              <a:rPr lang="en-US" altLang="zh-CN" sz="3200" b="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services</a:t>
            </a:r>
            <a:r>
              <a:rPr lang="en-US" altLang="zh-CN" sz="3200" b="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that the system is expected to provide.        </a:t>
            </a:r>
          </a:p>
          <a:p>
            <a:pPr marL="457200" indent="-457200" eaLnBrk="1" hangingPunct="1">
              <a:buClr>
                <a:srgbClr val="FF0000"/>
              </a:buClr>
              <a:buFont typeface="Wingdings" panose="05000000000000000000" pitchFamily="2" charset="2"/>
              <a:buChar char="ü"/>
              <a:defRPr/>
            </a:pPr>
            <a:endParaRPr lang="en-US" altLang="zh-CN" sz="3200" b="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  <a:p>
            <a:pPr marL="457200" indent="-457200" eaLnBrk="1" hangingPunct="1">
              <a:buClr>
                <a:srgbClr val="FF0000"/>
              </a:buClr>
              <a:buFont typeface="Wingdings" panose="05000000000000000000" pitchFamily="2" charset="2"/>
              <a:buChar char="ü"/>
              <a:defRPr/>
            </a:pPr>
            <a:r>
              <a:rPr lang="en-US" altLang="zh-CN" sz="3200" b="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</a:t>
            </a:r>
            <a:r>
              <a:rPr lang="en-US" altLang="zh-CN" sz="32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Non-functional requirements</a:t>
            </a:r>
            <a:r>
              <a:rPr lang="en-US" altLang="zh-CN" sz="32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</a:t>
            </a:r>
            <a:r>
              <a:rPr lang="en-US" altLang="zh-CN" sz="3200" b="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are system </a:t>
            </a:r>
            <a:r>
              <a:rPr lang="en-US" altLang="zh-CN" sz="3200" b="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properties</a:t>
            </a:r>
            <a:r>
              <a:rPr lang="en-US" altLang="zh-CN" sz="3200" b="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or </a:t>
            </a:r>
            <a:r>
              <a:rPr lang="en-US" altLang="zh-CN" sz="3200" b="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constrains</a:t>
            </a:r>
            <a:r>
              <a:rPr lang="en-US" altLang="zh-CN" sz="3200" b="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on the services or functions offered by the system.</a:t>
            </a: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471488" y="458788"/>
            <a:ext cx="86852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90000"/>
              </a:lnSpc>
              <a:buClrTx/>
              <a:buFontTx/>
              <a:buNone/>
            </a:pPr>
            <a:r>
              <a:rPr lang="en-US" altLang="zh-CN" sz="4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Functional and non-functional</a:t>
            </a:r>
          </a:p>
        </p:txBody>
      </p:sp>
    </p:spTree>
  </p:cSld>
  <p:clrMapOvr>
    <a:masterClrMapping/>
  </p:clrMapOvr>
  <p:transition>
    <p:pull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ChangeArrowheads="1"/>
          </p:cNvSpPr>
          <p:nvPr/>
        </p:nvSpPr>
        <p:spPr bwMode="auto">
          <a:xfrm>
            <a:off x="476250" y="458788"/>
            <a:ext cx="55816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90000"/>
              </a:lnSpc>
              <a:buClrTx/>
              <a:buFontTx/>
              <a:buNone/>
            </a:pP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功能</a:t>
            </a:r>
            <a:endParaRPr lang="en-US" altLang="zh-CN" sz="400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5603" name="矩形 3"/>
          <p:cNvSpPr>
            <a:spLocks noChangeArrowheads="1"/>
          </p:cNvSpPr>
          <p:nvPr/>
        </p:nvSpPr>
        <p:spPr bwMode="auto">
          <a:xfrm>
            <a:off x="539750" y="1681163"/>
            <a:ext cx="8623300" cy="507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2800">
                <a:latin typeface="Times New Roman" panose="02020603050405020304" pitchFamily="18" charset="0"/>
              </a:rPr>
              <a:t>效能，功效，成效 ，作用， 技能，才能</a:t>
            </a:r>
            <a:endParaRPr lang="en-US" altLang="zh-CN" sz="280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2800">
                <a:latin typeface="Times New Roman" panose="02020603050405020304" pitchFamily="18" charset="0"/>
              </a:rPr>
              <a:t>指事物或方法所发挥的有利作用</a:t>
            </a:r>
            <a:endParaRPr lang="en-US" altLang="zh-CN" sz="280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2800">
                <a:latin typeface="Times New Roman" panose="02020603050405020304" pitchFamily="18" charset="0"/>
              </a:rPr>
              <a:t>对象满足需要的属性</a:t>
            </a:r>
            <a:r>
              <a:rPr lang="zh-CN" altLang="en-US" sz="2000">
                <a:solidFill>
                  <a:srgbClr val="0000FF"/>
                </a:solidFill>
                <a:latin typeface="Times New Roman" panose="02020603050405020304" pitchFamily="18" charset="0"/>
              </a:rPr>
              <a:t>（中华人民共和国国家标准</a:t>
            </a:r>
            <a:r>
              <a:rPr lang="en-US" altLang="zh-CN" sz="2000">
                <a:solidFill>
                  <a:srgbClr val="0000FF"/>
                </a:solidFill>
                <a:latin typeface="Times New Roman" panose="02020603050405020304" pitchFamily="18" charset="0"/>
              </a:rPr>
              <a:t>GB8223-87</a:t>
            </a:r>
            <a:r>
              <a:rPr lang="zh-CN" altLang="en-US" sz="2800">
                <a:solidFill>
                  <a:srgbClr val="0000FF"/>
                </a:solidFill>
                <a:latin typeface="Times New Roman" panose="02020603050405020304" pitchFamily="18" charset="0"/>
              </a:rPr>
              <a:t>）</a:t>
            </a:r>
            <a:endParaRPr lang="en-US" altLang="zh-CN" sz="280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2800">
                <a:latin typeface="Times New Roman" panose="02020603050405020304" pitchFamily="18" charset="0"/>
              </a:rPr>
              <a:t>一种</a:t>
            </a:r>
            <a:r>
              <a:rPr lang="zh-CN" altLang="en-US" sz="2800">
                <a:solidFill>
                  <a:srgbClr val="0000FF"/>
                </a:solidFill>
                <a:latin typeface="Times New Roman" panose="02020603050405020304" pitchFamily="18" charset="0"/>
              </a:rPr>
              <a:t>行为</a:t>
            </a:r>
            <a:r>
              <a:rPr lang="zh-CN" altLang="en-US" sz="2800">
                <a:latin typeface="Times New Roman" panose="02020603050405020304" pitchFamily="18" charset="0"/>
              </a:rPr>
              <a:t>模式，通过此行为，某物实现了它的目的。</a:t>
            </a:r>
            <a:r>
              <a:rPr lang="zh-CN" altLang="en-US" sz="2000">
                <a:solidFill>
                  <a:srgbClr val="0000FF"/>
                </a:solidFill>
                <a:latin typeface="Times New Roman" panose="02020603050405020304" pitchFamily="18" charset="0"/>
              </a:rPr>
              <a:t>（牛津词典）</a:t>
            </a:r>
            <a:endParaRPr lang="en-US" altLang="zh-CN" sz="200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2800">
                <a:latin typeface="Times New Roman" panose="02020603050405020304" pitchFamily="18" charset="0"/>
              </a:rPr>
              <a:t>凡是满足使用者需求的任何一种属性都属于功能的范畴。满足使用者现实需求的属性是功能，而满足使用者潜在需求的属性也是功能。</a:t>
            </a:r>
            <a:r>
              <a:rPr lang="zh-CN" altLang="en-US" sz="2000">
                <a:solidFill>
                  <a:srgbClr val="0000FF"/>
                </a:solidFill>
                <a:latin typeface="Times New Roman" panose="02020603050405020304" pitchFamily="18" charset="0"/>
              </a:rPr>
              <a:t>（企业管理）</a:t>
            </a:r>
            <a:endParaRPr lang="en-US" altLang="zh-CN" sz="200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pull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ChangeArrowheads="1"/>
          </p:cNvSpPr>
          <p:nvPr/>
        </p:nvSpPr>
        <p:spPr bwMode="auto">
          <a:xfrm>
            <a:off x="476250" y="593725"/>
            <a:ext cx="55816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90000"/>
              </a:lnSpc>
              <a:buClrTx/>
              <a:buFontTx/>
              <a:buNone/>
            </a:pP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功能</a:t>
            </a:r>
            <a:endParaRPr lang="en-US" altLang="zh-CN" sz="400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6627" name="矩形 3"/>
          <p:cNvSpPr>
            <a:spLocks noChangeArrowheads="1"/>
          </p:cNvSpPr>
          <p:nvPr/>
        </p:nvSpPr>
        <p:spPr bwMode="auto">
          <a:xfrm>
            <a:off x="476250" y="1763713"/>
            <a:ext cx="862330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2400">
                <a:latin typeface="Times New Roman" panose="02020603050405020304" pitchFamily="18" charset="0"/>
              </a:rPr>
              <a:t>经理人员的管理能力是他在品质、知识和经验方面的</a:t>
            </a: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</a:rPr>
              <a:t>功能</a:t>
            </a:r>
            <a:r>
              <a:rPr lang="zh-CN" altLang="en-US" sz="2400">
                <a:latin typeface="Times New Roman" panose="02020603050405020304" pitchFamily="18" charset="0"/>
              </a:rPr>
              <a:t>。</a:t>
            </a:r>
            <a:endParaRPr lang="en-US" altLang="zh-CN" sz="240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2400">
                <a:latin typeface="Times New Roman" panose="02020603050405020304" pitchFamily="18" charset="0"/>
              </a:rPr>
              <a:t>机器人在工作强度、运算速度和记忆</a:t>
            </a: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</a:rPr>
              <a:t>功能</a:t>
            </a:r>
            <a:r>
              <a:rPr lang="zh-CN" altLang="en-US" sz="2400">
                <a:latin typeface="Times New Roman" panose="02020603050405020304" pitchFamily="18" charset="0"/>
              </a:rPr>
              <a:t>方面可以超越人类，但在意识、推理等方面不可能超越人类。</a:t>
            </a:r>
            <a:endParaRPr lang="en-US" altLang="zh-CN" sz="240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2400">
                <a:latin typeface="Times New Roman" panose="02020603050405020304" pitchFamily="18" charset="0"/>
              </a:rPr>
              <a:t>媒体主要有以下四项</a:t>
            </a: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</a:rPr>
              <a:t>功能</a:t>
            </a:r>
            <a:r>
              <a:rPr lang="zh-CN" altLang="en-US" sz="2400">
                <a:latin typeface="Times New Roman" panose="02020603050405020304" pitchFamily="18" charset="0"/>
              </a:rPr>
              <a:t>：监测社会环境，协调社会关系，传承文化，提供娱乐。</a:t>
            </a:r>
            <a:endParaRPr lang="en-US" altLang="zh-CN" sz="240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</a:rPr>
              <a:t>功能</a:t>
            </a:r>
            <a:r>
              <a:rPr lang="zh-CN" altLang="en-US" sz="2400">
                <a:latin typeface="Times New Roman" panose="02020603050405020304" pitchFamily="18" charset="0"/>
              </a:rPr>
              <a:t>与</a:t>
            </a: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</a:rPr>
              <a:t>功能载体</a:t>
            </a:r>
            <a:r>
              <a:rPr lang="zh-CN" altLang="en-US" sz="2400">
                <a:latin typeface="Times New Roman" panose="02020603050405020304" pitchFamily="18" charset="0"/>
              </a:rPr>
              <a:t>在概念上有分有合，顾客购买物品时需要的是它的</a:t>
            </a: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</a:rPr>
              <a:t>功能</a:t>
            </a:r>
            <a:r>
              <a:rPr lang="zh-CN" altLang="en-US" sz="2400">
                <a:latin typeface="Times New Roman" panose="02020603050405020304" pitchFamily="18" charset="0"/>
              </a:rPr>
              <a:t>，而不是物品本身，物品只是功能的载体。只要功能相同，载体可以替代。</a:t>
            </a:r>
          </a:p>
        </p:txBody>
      </p:sp>
    </p:spTree>
  </p:cSld>
  <p:clrMapOvr>
    <a:masterClrMapping/>
  </p:clrMapOvr>
  <p:transition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4"/>
          <p:cNvSpPr>
            <a:spLocks noChangeArrowheads="1"/>
          </p:cNvSpPr>
          <p:nvPr/>
        </p:nvSpPr>
        <p:spPr bwMode="auto">
          <a:xfrm>
            <a:off x="3086100" y="2979738"/>
            <a:ext cx="3332163" cy="195262"/>
          </a:xfrm>
          <a:prstGeom prst="rightArrow">
            <a:avLst>
              <a:gd name="adj1" fmla="val 50000"/>
              <a:gd name="adj2" fmla="val 937079"/>
            </a:avLst>
          </a:prstGeom>
          <a:noFill/>
          <a:ln w="12700" algn="ctr">
            <a:solidFill>
              <a:schemeClr val="tx1"/>
            </a:solidFill>
            <a:miter lim="800000"/>
            <a:headEnd type="non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16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123" name="AutoShape 6"/>
          <p:cNvSpPr>
            <a:spLocks noChangeArrowheads="1"/>
          </p:cNvSpPr>
          <p:nvPr/>
        </p:nvSpPr>
        <p:spPr bwMode="auto">
          <a:xfrm>
            <a:off x="4751388" y="2619375"/>
            <a:ext cx="287337" cy="360363"/>
          </a:xfrm>
          <a:prstGeom prst="upArrow">
            <a:avLst>
              <a:gd name="adj1" fmla="val 50000"/>
              <a:gd name="adj2" fmla="val 31354"/>
            </a:avLst>
          </a:prstGeom>
          <a:noFill/>
          <a:ln w="12700" algn="ctr">
            <a:solidFill>
              <a:schemeClr val="tx1"/>
            </a:solidFill>
            <a:miter lim="800000"/>
            <a:headEnd type="non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16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124" name="Rectangle 7"/>
          <p:cNvSpPr>
            <a:spLocks noChangeArrowheads="1"/>
          </p:cNvSpPr>
          <p:nvPr/>
        </p:nvSpPr>
        <p:spPr bwMode="auto">
          <a:xfrm>
            <a:off x="642938" y="3960813"/>
            <a:ext cx="2954337" cy="433387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 type="non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90000"/>
              </a:lnSpc>
              <a:buClrTx/>
              <a:buFontTx/>
              <a:buNone/>
            </a:pPr>
            <a:r>
              <a:rPr lang="zh-CN" altLang="en-US" sz="24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面向结构的分析方法</a:t>
            </a:r>
          </a:p>
        </p:txBody>
      </p:sp>
      <p:sp>
        <p:nvSpPr>
          <p:cNvPr id="5125" name="Rectangle 8"/>
          <p:cNvSpPr>
            <a:spLocks noChangeArrowheads="1"/>
          </p:cNvSpPr>
          <p:nvPr/>
        </p:nvSpPr>
        <p:spPr bwMode="auto">
          <a:xfrm>
            <a:off x="5394325" y="4033838"/>
            <a:ext cx="2954338" cy="433387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 type="non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90000"/>
              </a:lnSpc>
              <a:buClrTx/>
              <a:buFontTx/>
              <a:buNone/>
            </a:pPr>
            <a:r>
              <a:rPr lang="zh-CN" altLang="en-US" sz="24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面向对象的分析方法</a:t>
            </a:r>
          </a:p>
        </p:txBody>
      </p:sp>
      <p:sp>
        <p:nvSpPr>
          <p:cNvPr id="5126" name="AutoShape 9"/>
          <p:cNvSpPr>
            <a:spLocks noChangeArrowheads="1"/>
          </p:cNvSpPr>
          <p:nvPr/>
        </p:nvSpPr>
        <p:spPr bwMode="auto">
          <a:xfrm rot="3721139">
            <a:off x="3567112" y="2687638"/>
            <a:ext cx="206375" cy="1663700"/>
          </a:xfrm>
          <a:prstGeom prst="upArrow">
            <a:avLst>
              <a:gd name="adj1" fmla="val 50000"/>
              <a:gd name="adj2" fmla="val 227626"/>
            </a:avLst>
          </a:prstGeom>
          <a:noFill/>
          <a:ln w="12700" algn="ctr">
            <a:solidFill>
              <a:schemeClr val="tx1"/>
            </a:solidFill>
            <a:miter lim="800000"/>
            <a:headEnd type="non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16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127" name="AutoShape 10"/>
          <p:cNvSpPr>
            <a:spLocks noChangeArrowheads="1"/>
          </p:cNvSpPr>
          <p:nvPr/>
        </p:nvSpPr>
        <p:spPr bwMode="auto">
          <a:xfrm rot="-3130026">
            <a:off x="5717381" y="2877344"/>
            <a:ext cx="166688" cy="1435100"/>
          </a:xfrm>
          <a:prstGeom prst="upArrow">
            <a:avLst>
              <a:gd name="adj1" fmla="val 50000"/>
              <a:gd name="adj2" fmla="val 197859"/>
            </a:avLst>
          </a:prstGeom>
          <a:noFill/>
          <a:ln w="12700" algn="ctr">
            <a:solidFill>
              <a:schemeClr val="tx1"/>
            </a:solidFill>
            <a:miter lim="800000"/>
            <a:headEnd type="non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16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128" name="Text Box 11"/>
          <p:cNvSpPr txBox="1">
            <a:spLocks noChangeArrowheads="1"/>
          </p:cNvSpPr>
          <p:nvPr/>
        </p:nvSpPr>
        <p:spPr bwMode="auto">
          <a:xfrm>
            <a:off x="754063" y="4824413"/>
            <a:ext cx="517525" cy="1665287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 type="non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90000"/>
              </a:lnSpc>
              <a:spcBef>
                <a:spcPct val="50000"/>
              </a:spcBef>
              <a:buClrTx/>
              <a:buFontTx/>
              <a:buNone/>
            </a:pPr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数据流模型</a:t>
            </a:r>
          </a:p>
        </p:txBody>
      </p:sp>
      <p:sp>
        <p:nvSpPr>
          <p:cNvPr id="5129" name="Text Box 12"/>
          <p:cNvSpPr txBox="1">
            <a:spLocks noChangeArrowheads="1"/>
          </p:cNvSpPr>
          <p:nvPr/>
        </p:nvSpPr>
        <p:spPr bwMode="auto">
          <a:xfrm>
            <a:off x="1744663" y="4824413"/>
            <a:ext cx="517525" cy="1808162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 type="non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90000"/>
              </a:lnSpc>
              <a:spcBef>
                <a:spcPct val="50000"/>
              </a:spcBef>
              <a:buClrTx/>
              <a:buFontTx/>
              <a:buNone/>
            </a:pPr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数据字典</a:t>
            </a:r>
          </a:p>
        </p:txBody>
      </p:sp>
      <p:sp>
        <p:nvSpPr>
          <p:cNvPr id="5130" name="Text Box 13"/>
          <p:cNvSpPr txBox="1">
            <a:spLocks noChangeArrowheads="1"/>
          </p:cNvSpPr>
          <p:nvPr/>
        </p:nvSpPr>
        <p:spPr bwMode="auto">
          <a:xfrm>
            <a:off x="2774950" y="4816475"/>
            <a:ext cx="517525" cy="1987550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 type="non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90000"/>
              </a:lnSpc>
              <a:spcBef>
                <a:spcPct val="50000"/>
              </a:spcBef>
              <a:buClrTx/>
              <a:buFontTx/>
              <a:buNone/>
            </a:pPr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实体关系模型</a:t>
            </a:r>
          </a:p>
        </p:txBody>
      </p:sp>
      <p:sp>
        <p:nvSpPr>
          <p:cNvPr id="5131" name="Text Box 14"/>
          <p:cNvSpPr txBox="1">
            <a:spLocks noChangeArrowheads="1"/>
          </p:cNvSpPr>
          <p:nvPr/>
        </p:nvSpPr>
        <p:spPr bwMode="auto">
          <a:xfrm>
            <a:off x="5367338" y="4816475"/>
            <a:ext cx="517525" cy="1852613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 type="non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90000"/>
              </a:lnSpc>
              <a:spcBef>
                <a:spcPct val="50000"/>
              </a:spcBef>
              <a:buClrTx/>
              <a:buFontTx/>
              <a:buNone/>
            </a:pPr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对象模型</a:t>
            </a:r>
          </a:p>
        </p:txBody>
      </p:sp>
      <p:sp>
        <p:nvSpPr>
          <p:cNvPr id="5132" name="AutoShape 15"/>
          <p:cNvSpPr>
            <a:spLocks/>
          </p:cNvSpPr>
          <p:nvPr/>
        </p:nvSpPr>
        <p:spPr bwMode="auto">
          <a:xfrm rot="-5400000">
            <a:off x="1978819" y="3596482"/>
            <a:ext cx="241300" cy="2087562"/>
          </a:xfrm>
          <a:prstGeom prst="rightBrace">
            <a:avLst>
              <a:gd name="adj1" fmla="val 71694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 type="non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16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133" name="AutoShape 16"/>
          <p:cNvSpPr>
            <a:spLocks/>
          </p:cNvSpPr>
          <p:nvPr/>
        </p:nvSpPr>
        <p:spPr bwMode="auto">
          <a:xfrm rot="-5400000">
            <a:off x="6731000" y="3508375"/>
            <a:ext cx="241300" cy="2374900"/>
          </a:xfrm>
          <a:prstGeom prst="rightBrace">
            <a:avLst>
              <a:gd name="adj1" fmla="val 82018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 type="non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16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134" name="Text Box 17"/>
          <p:cNvSpPr txBox="1">
            <a:spLocks noChangeArrowheads="1"/>
          </p:cNvSpPr>
          <p:nvPr/>
        </p:nvSpPr>
        <p:spPr bwMode="auto">
          <a:xfrm>
            <a:off x="6664325" y="4816475"/>
            <a:ext cx="517525" cy="1852613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 type="non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90000"/>
              </a:lnSpc>
              <a:spcBef>
                <a:spcPct val="50000"/>
              </a:spcBef>
              <a:buClrTx/>
              <a:buFontTx/>
              <a:buNone/>
            </a:pPr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功能模型</a:t>
            </a:r>
          </a:p>
        </p:txBody>
      </p:sp>
      <p:sp>
        <p:nvSpPr>
          <p:cNvPr id="5135" name="Text Box 18"/>
          <p:cNvSpPr txBox="1">
            <a:spLocks noChangeArrowheads="1"/>
          </p:cNvSpPr>
          <p:nvPr/>
        </p:nvSpPr>
        <p:spPr bwMode="auto">
          <a:xfrm>
            <a:off x="7815263" y="4816475"/>
            <a:ext cx="517525" cy="1808163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 type="non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90000"/>
              </a:lnSpc>
              <a:spcBef>
                <a:spcPct val="50000"/>
              </a:spcBef>
              <a:buClrTx/>
              <a:buFontTx/>
              <a:buNone/>
            </a:pPr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动态模型</a:t>
            </a:r>
          </a:p>
        </p:txBody>
      </p:sp>
      <p:grpSp>
        <p:nvGrpSpPr>
          <p:cNvPr id="5136" name="Group 26"/>
          <p:cNvGrpSpPr>
            <a:grpSpLocks/>
          </p:cNvGrpSpPr>
          <p:nvPr/>
        </p:nvGrpSpPr>
        <p:grpSpPr bwMode="auto">
          <a:xfrm>
            <a:off x="1376363" y="2573338"/>
            <a:ext cx="1530350" cy="811212"/>
            <a:chOff x="782" y="1593"/>
            <a:chExt cx="964" cy="511"/>
          </a:xfrm>
        </p:grpSpPr>
        <p:sp>
          <p:nvSpPr>
            <p:cNvPr id="350210" name="Rectangle 2"/>
            <p:cNvSpPr>
              <a:spLocks noChangeArrowheads="1"/>
            </p:cNvSpPr>
            <p:nvPr/>
          </p:nvSpPr>
          <p:spPr bwMode="auto">
            <a:xfrm>
              <a:off x="846" y="1707"/>
              <a:ext cx="888" cy="265"/>
            </a:xfrm>
            <a:prstGeom prst="rect">
              <a:avLst/>
            </a:prstGeom>
            <a:noFill/>
            <a:ln w="12700" algn="ctr">
              <a:noFill/>
              <a:miter lim="800000"/>
              <a:headEnd type="none" w="sm" len="sm"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lnSpc>
                  <a:spcPct val="90000"/>
                </a:lnSpc>
                <a:spcBef>
                  <a:spcPct val="20000"/>
                </a:spcBef>
                <a:defRPr/>
              </a:pPr>
              <a:r>
                <a:rPr lang="zh-CN" altLang="en-US" sz="2400">
                  <a:solidFill>
                    <a:schemeClr val="tx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楷体_GB2312" pitchFamily="49" charset="-122"/>
                  <a:ea typeface="楷体_GB2312" pitchFamily="49" charset="-122"/>
                </a:rPr>
                <a:t>用户需求</a:t>
              </a:r>
            </a:p>
          </p:txBody>
        </p:sp>
        <p:sp>
          <p:nvSpPr>
            <p:cNvPr id="5147" name="Oval 19"/>
            <p:cNvSpPr>
              <a:spLocks noChangeArrowheads="1"/>
            </p:cNvSpPr>
            <p:nvPr/>
          </p:nvSpPr>
          <p:spPr bwMode="auto">
            <a:xfrm>
              <a:off x="782" y="1593"/>
              <a:ext cx="964" cy="511"/>
            </a:xfrm>
            <a:prstGeom prst="ellipse">
              <a:avLst/>
            </a:prstGeom>
            <a:solidFill>
              <a:srgbClr val="0000FF">
                <a:alpha val="0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o"/>
                <a:defRPr sz="30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n"/>
                <a:defRPr sz="26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o"/>
                <a:defRPr sz="23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5000"/>
                </a:spcBef>
                <a:buClr>
                  <a:schemeClr val="accent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600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</p:grpSp>
      <p:sp>
        <p:nvSpPr>
          <p:cNvPr id="5137" name="Rectangle 22"/>
          <p:cNvSpPr>
            <a:spLocks noChangeArrowheads="1"/>
          </p:cNvSpPr>
          <p:nvPr/>
        </p:nvSpPr>
        <p:spPr bwMode="auto">
          <a:xfrm>
            <a:off x="657225" y="279400"/>
            <a:ext cx="182245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50000"/>
              </a:spcBef>
              <a:buClrTx/>
              <a:buFontTx/>
              <a:buNone/>
            </a:pPr>
            <a:r>
              <a:rPr lang="en-US" altLang="zh-CN" sz="4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</a:p>
        </p:txBody>
      </p:sp>
      <p:pic>
        <p:nvPicPr>
          <p:cNvPr id="5138" name="Picture 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1898650"/>
            <a:ext cx="630237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9" name="AutoShape 24"/>
          <p:cNvSpPr>
            <a:spLocks noChangeArrowheads="1"/>
          </p:cNvSpPr>
          <p:nvPr/>
        </p:nvSpPr>
        <p:spPr bwMode="auto">
          <a:xfrm>
            <a:off x="3806825" y="1765300"/>
            <a:ext cx="2609850" cy="854075"/>
          </a:xfrm>
          <a:prstGeom prst="flowChartMultidocumen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16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140" name="Rectangle 25"/>
          <p:cNvSpPr>
            <a:spLocks noChangeArrowheads="1"/>
          </p:cNvSpPr>
          <p:nvPr/>
        </p:nvSpPr>
        <p:spPr bwMode="auto">
          <a:xfrm>
            <a:off x="3790950" y="1898650"/>
            <a:ext cx="23495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需求规格化文档</a:t>
            </a:r>
          </a:p>
        </p:txBody>
      </p:sp>
      <p:grpSp>
        <p:nvGrpSpPr>
          <p:cNvPr id="5141" name="Group 32"/>
          <p:cNvGrpSpPr>
            <a:grpSpLocks/>
          </p:cNvGrpSpPr>
          <p:nvPr/>
        </p:nvGrpSpPr>
        <p:grpSpPr bwMode="auto">
          <a:xfrm>
            <a:off x="6732588" y="2573338"/>
            <a:ext cx="1530350" cy="811212"/>
            <a:chOff x="4241" y="1536"/>
            <a:chExt cx="964" cy="511"/>
          </a:xfrm>
        </p:grpSpPr>
        <p:sp>
          <p:nvSpPr>
            <p:cNvPr id="350236" name="Rectangle 28"/>
            <p:cNvSpPr>
              <a:spLocks noChangeArrowheads="1"/>
            </p:cNvSpPr>
            <p:nvPr/>
          </p:nvSpPr>
          <p:spPr bwMode="auto">
            <a:xfrm>
              <a:off x="4275" y="1679"/>
              <a:ext cx="888" cy="265"/>
            </a:xfrm>
            <a:prstGeom prst="rect">
              <a:avLst/>
            </a:prstGeom>
            <a:noFill/>
            <a:ln w="12700" algn="ctr">
              <a:noFill/>
              <a:miter lim="800000"/>
              <a:headEnd type="none" w="sm" len="sm"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lnSpc>
                  <a:spcPct val="90000"/>
                </a:lnSpc>
                <a:spcBef>
                  <a:spcPct val="20000"/>
                </a:spcBef>
                <a:defRPr/>
              </a:pPr>
              <a:r>
                <a:rPr lang="zh-CN" altLang="en-US" sz="2400">
                  <a:solidFill>
                    <a:schemeClr val="tx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楷体_GB2312" pitchFamily="49" charset="-122"/>
                  <a:ea typeface="楷体_GB2312" pitchFamily="49" charset="-122"/>
                </a:rPr>
                <a:t>软件需求</a:t>
              </a:r>
            </a:p>
          </p:txBody>
        </p:sp>
        <p:sp>
          <p:nvSpPr>
            <p:cNvPr id="5145" name="Oval 29"/>
            <p:cNvSpPr>
              <a:spLocks noChangeArrowheads="1"/>
            </p:cNvSpPr>
            <p:nvPr/>
          </p:nvSpPr>
          <p:spPr bwMode="auto">
            <a:xfrm>
              <a:off x="4241" y="1536"/>
              <a:ext cx="964" cy="511"/>
            </a:xfrm>
            <a:prstGeom prst="ellipse">
              <a:avLst/>
            </a:prstGeom>
            <a:solidFill>
              <a:srgbClr val="0000FF">
                <a:alpha val="0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o"/>
                <a:defRPr sz="30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n"/>
                <a:defRPr sz="26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o"/>
                <a:defRPr sz="23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5000"/>
                </a:spcBef>
                <a:buClr>
                  <a:schemeClr val="accent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5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endParaRPr lang="zh-CN" altLang="en-US" sz="1600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</p:grpSp>
      <p:sp>
        <p:nvSpPr>
          <p:cNvPr id="350238" name="Rectangle 30"/>
          <p:cNvSpPr>
            <a:spLocks noChangeArrowheads="1"/>
          </p:cNvSpPr>
          <p:nvPr/>
        </p:nvSpPr>
        <p:spPr bwMode="auto">
          <a:xfrm>
            <a:off x="3846513" y="3421063"/>
            <a:ext cx="6953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zh-CN" altLang="en-US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分析</a:t>
            </a:r>
          </a:p>
        </p:txBody>
      </p:sp>
      <p:sp>
        <p:nvSpPr>
          <p:cNvPr id="350239" name="Rectangle 31"/>
          <p:cNvSpPr>
            <a:spLocks noChangeArrowheads="1"/>
          </p:cNvSpPr>
          <p:nvPr/>
        </p:nvSpPr>
        <p:spPr bwMode="auto">
          <a:xfrm>
            <a:off x="4835525" y="3467100"/>
            <a:ext cx="6953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zh-CN" altLang="en-US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建模</a:t>
            </a:r>
          </a:p>
        </p:txBody>
      </p:sp>
    </p:spTree>
  </p:cSld>
  <p:clrMapOvr>
    <a:masterClrMapping/>
  </p:clrMapOvr>
  <p:transition>
    <p:pull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ChangeArrowheads="1"/>
          </p:cNvSpPr>
          <p:nvPr/>
        </p:nvSpPr>
        <p:spPr bwMode="auto">
          <a:xfrm>
            <a:off x="476250" y="503238"/>
            <a:ext cx="55816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90000"/>
              </a:lnSpc>
              <a:buClrTx/>
              <a:buFontTx/>
              <a:buNone/>
            </a:pP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计算机、软件的功能</a:t>
            </a:r>
            <a:endParaRPr lang="en-US" altLang="zh-CN" sz="400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7651" name="矩形 3"/>
          <p:cNvSpPr>
            <a:spLocks noChangeArrowheads="1"/>
          </p:cNvSpPr>
          <p:nvPr/>
        </p:nvSpPr>
        <p:spPr bwMode="auto">
          <a:xfrm>
            <a:off x="476250" y="1763713"/>
            <a:ext cx="8623300" cy="507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2400">
                <a:latin typeface="Times New Roman" panose="02020603050405020304" pitchFamily="18" charset="0"/>
              </a:rPr>
              <a:t>指令系统， </a:t>
            </a:r>
            <a:r>
              <a:rPr lang="en-US" altLang="zh-CN" sz="2400">
                <a:latin typeface="Times New Roman" panose="02020603050405020304" pitchFamily="18" charset="0"/>
              </a:rPr>
              <a:t>add, mul, and, or, mov, jmp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2400">
                <a:latin typeface="Times New Roman" panose="02020603050405020304" pitchFamily="18" charset="0"/>
              </a:rPr>
              <a:t>手机桌面上的 </a:t>
            </a:r>
            <a:r>
              <a:rPr lang="en-US" altLang="zh-CN" sz="2400">
                <a:latin typeface="Times New Roman" panose="02020603050405020304" pitchFamily="18" charset="0"/>
              </a:rPr>
              <a:t>APPs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400">
                <a:latin typeface="Times New Roman" panose="02020603050405020304" pitchFamily="18" charset="0"/>
              </a:rPr>
              <a:t>WEB </a:t>
            </a:r>
            <a:r>
              <a:rPr lang="zh-CN" altLang="en-US" sz="2400">
                <a:latin typeface="Times New Roman" panose="02020603050405020304" pitchFamily="18" charset="0"/>
              </a:rPr>
              <a:t>网站上的图标，按钮对应的</a:t>
            </a:r>
            <a:endParaRPr lang="en-US" altLang="zh-CN" sz="240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2400">
                <a:latin typeface="Times New Roman" panose="02020603050405020304" pitchFamily="18" charset="0"/>
              </a:rPr>
              <a:t>软件工具中的的菜单</a:t>
            </a:r>
            <a:endParaRPr lang="en-US" altLang="zh-CN" sz="240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2400">
                <a:latin typeface="Times New Roman" panose="02020603050405020304" pitchFamily="18" charset="0"/>
              </a:rPr>
              <a:t>人机交互操作</a:t>
            </a:r>
            <a:endParaRPr lang="en-US" altLang="zh-CN" sz="240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2400">
                <a:latin typeface="Times New Roman" panose="02020603050405020304" pitchFamily="18" charset="0"/>
              </a:rPr>
              <a:t>数据输入输出操作</a:t>
            </a:r>
            <a:endParaRPr lang="en-US" altLang="zh-CN" sz="240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2400">
                <a:latin typeface="Times New Roman" panose="02020603050405020304" pitchFamily="18" charset="0"/>
              </a:rPr>
              <a:t>通信操作</a:t>
            </a:r>
            <a:endParaRPr lang="en-US" altLang="zh-CN" sz="240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2400">
                <a:latin typeface="Times New Roman" panose="02020603050405020304" pitchFamily="18" charset="0"/>
              </a:rPr>
              <a:t>小的功能，合成大的功能</a:t>
            </a:r>
            <a:endParaRPr lang="en-US" altLang="zh-CN" sz="240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400">
                <a:latin typeface="Times New Roman" panose="02020603050405020304" pitchFamily="18" charset="0"/>
              </a:rPr>
              <a:t>……</a:t>
            </a:r>
            <a:endParaRPr lang="zh-CN" altLang="en-US" sz="24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pull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/>
          <p:cNvSpPr>
            <a:spLocks noChangeArrowheads="1"/>
          </p:cNvSpPr>
          <p:nvPr/>
        </p:nvSpPr>
        <p:spPr bwMode="auto">
          <a:xfrm>
            <a:off x="476250" y="503238"/>
            <a:ext cx="55816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90000"/>
              </a:lnSpc>
              <a:buClrTx/>
              <a:buFont typeface="Wingdings" panose="05000000000000000000" pitchFamily="2" charset="2"/>
              <a:buNone/>
            </a:pP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性能</a:t>
            </a:r>
            <a:endParaRPr lang="en-US" altLang="zh-CN" sz="400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8675" name="矩形 3"/>
          <p:cNvSpPr>
            <a:spLocks noChangeArrowheads="1"/>
          </p:cNvSpPr>
          <p:nvPr/>
        </p:nvSpPr>
        <p:spPr bwMode="auto">
          <a:xfrm>
            <a:off x="539750" y="1681163"/>
            <a:ext cx="8623300" cy="461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2800">
                <a:latin typeface="Times New Roman" panose="02020603050405020304" pitchFamily="18" charset="0"/>
              </a:rPr>
              <a:t>性能最早是中药学术语，泛指药物的四气、五味、归经、升降沉浮、补泻等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特性</a:t>
            </a:r>
            <a:r>
              <a:rPr lang="zh-CN" altLang="en-US" sz="2800">
                <a:solidFill>
                  <a:srgbClr val="0000FF"/>
                </a:solidFill>
                <a:latin typeface="Times New Roman" panose="02020603050405020304" pitchFamily="18" charset="0"/>
              </a:rPr>
              <a:t>（效果）</a:t>
            </a:r>
            <a:r>
              <a:rPr lang="zh-CN" altLang="en-US" sz="2800">
                <a:latin typeface="Times New Roman" panose="02020603050405020304" pitchFamily="18" charset="0"/>
              </a:rPr>
              <a:t>。</a:t>
            </a:r>
            <a:endParaRPr lang="en-US" altLang="zh-CN" sz="280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2800">
                <a:latin typeface="Times New Roman" panose="02020603050405020304" pitchFamily="18" charset="0"/>
              </a:rPr>
              <a:t>产品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性能</a:t>
            </a:r>
            <a:r>
              <a:rPr lang="zh-CN" altLang="en-US" sz="2800">
                <a:latin typeface="Times New Roman" panose="02020603050405020304" pitchFamily="18" charset="0"/>
              </a:rPr>
              <a:t>是指产品具有适合用户要求的物理、化学或技术性能，如强度、化学成份、纯度、功率、转速等。</a:t>
            </a:r>
            <a:endParaRPr lang="en-US" altLang="zh-CN" sz="280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性能</a:t>
            </a:r>
            <a:r>
              <a:rPr lang="zh-CN" altLang="en-US" sz="2800">
                <a:latin typeface="Times New Roman" panose="02020603050405020304" pitchFamily="18" charset="0"/>
              </a:rPr>
              <a:t>是对</a:t>
            </a:r>
            <a:r>
              <a:rPr lang="zh-CN" altLang="en-US" sz="2800">
                <a:solidFill>
                  <a:srgbClr val="0000FF"/>
                </a:solidFill>
                <a:latin typeface="Times New Roman" panose="02020603050405020304" pitchFamily="18" charset="0"/>
              </a:rPr>
              <a:t>功能</a:t>
            </a:r>
            <a:r>
              <a:rPr lang="zh-CN" altLang="en-US" sz="2800">
                <a:latin typeface="Times New Roman" panose="02020603050405020304" pitchFamily="18" charset="0"/>
              </a:rPr>
              <a:t>的定性、或定量的描述和刻画</a:t>
            </a:r>
            <a:endParaRPr lang="en-US" altLang="zh-CN" sz="280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2800">
                <a:latin typeface="Times New Roman" panose="02020603050405020304" pitchFamily="18" charset="0"/>
              </a:rPr>
              <a:t>计算机系统的性能指标：速度，容量，精度，</a:t>
            </a:r>
            <a:r>
              <a:rPr lang="en-US" altLang="zh-CN" sz="2800">
                <a:latin typeface="Times New Roman" panose="02020603050405020304" pitchFamily="18" charset="0"/>
              </a:rPr>
              <a:t>…</a:t>
            </a:r>
          </a:p>
        </p:txBody>
      </p:sp>
    </p:spTree>
  </p:cSld>
  <p:clrMapOvr>
    <a:masterClrMapping/>
  </p:clrMapOvr>
  <p:transition>
    <p:pull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ChangeArrowheads="1"/>
          </p:cNvSpPr>
          <p:nvPr/>
        </p:nvSpPr>
        <p:spPr bwMode="auto">
          <a:xfrm>
            <a:off x="476250" y="593725"/>
            <a:ext cx="55816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90000"/>
              </a:lnSpc>
              <a:buClrTx/>
              <a:buFont typeface="Wingdings" panose="05000000000000000000" pitchFamily="2" charset="2"/>
              <a:buNone/>
            </a:pP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系统质量属性</a:t>
            </a:r>
            <a:endParaRPr lang="en-US" altLang="zh-CN" sz="400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9699" name="矩形 3"/>
          <p:cNvSpPr>
            <a:spLocks noChangeArrowheads="1"/>
          </p:cNvSpPr>
          <p:nvPr/>
        </p:nvSpPr>
        <p:spPr bwMode="auto">
          <a:xfrm>
            <a:off x="539750" y="1681163"/>
            <a:ext cx="8623300" cy="590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2800">
                <a:latin typeface="Times New Roman" panose="02020603050405020304" pitchFamily="18" charset="0"/>
              </a:rPr>
              <a:t>安全性</a:t>
            </a:r>
            <a:endParaRPr lang="en-US" altLang="zh-CN" sz="280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2800">
                <a:latin typeface="Times New Roman" panose="02020603050405020304" pitchFamily="18" charset="0"/>
              </a:rPr>
              <a:t>可靠性</a:t>
            </a:r>
            <a:endParaRPr lang="en-US" altLang="zh-CN" sz="280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2800">
                <a:latin typeface="Times New Roman" panose="02020603050405020304" pitchFamily="18" charset="0"/>
              </a:rPr>
              <a:t>稳定性</a:t>
            </a:r>
            <a:endParaRPr lang="en-US" altLang="zh-CN" sz="280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2800">
                <a:latin typeface="Times New Roman" panose="02020603050405020304" pitchFamily="18" charset="0"/>
              </a:rPr>
              <a:t>可用性</a:t>
            </a:r>
            <a:endParaRPr lang="en-US" altLang="zh-CN" sz="280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2800">
                <a:latin typeface="Times New Roman" panose="02020603050405020304" pitchFamily="18" charset="0"/>
              </a:rPr>
              <a:t>可维护性</a:t>
            </a:r>
            <a:endParaRPr lang="en-US" altLang="zh-CN" sz="280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2800">
                <a:latin typeface="Times New Roman" panose="02020603050405020304" pitchFamily="18" charset="0"/>
              </a:rPr>
              <a:t>可移植性</a:t>
            </a:r>
            <a:endParaRPr lang="en-US" altLang="zh-CN" sz="280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2800">
                <a:latin typeface="Times New Roman" panose="02020603050405020304" pitchFamily="18" charset="0"/>
              </a:rPr>
              <a:t>可扩展性</a:t>
            </a:r>
            <a:endParaRPr lang="en-US" altLang="zh-CN" sz="280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2800">
                <a:latin typeface="Times New Roman" panose="02020603050405020304" pitchFamily="18" charset="0"/>
              </a:rPr>
              <a:t>兼容性</a:t>
            </a:r>
            <a:r>
              <a:rPr lang="en-US" altLang="zh-CN" sz="2800">
                <a:latin typeface="Times New Roman" panose="02020603050405020304" pitchFamily="18" charset="0"/>
              </a:rPr>
              <a:t>…….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endParaRPr lang="en-US" altLang="zh-CN" sz="28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pull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566738" y="188913"/>
            <a:ext cx="8101012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4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Constraints  (</a:t>
            </a:r>
            <a:r>
              <a:rPr lang="zh-CN" altLang="en-US" sz="4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约束，前提，条件）</a:t>
            </a:r>
            <a:endParaRPr lang="en-US" altLang="zh-CN" sz="400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566738" y="1898650"/>
            <a:ext cx="75438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69900" indent="-4699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927100" indent="-4572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altLang="zh-CN" b="0">
                <a:latin typeface="Times New Roman" panose="02020603050405020304" pitchFamily="18" charset="0"/>
                <a:cs typeface="Times New Roman" panose="02020603050405020304" pitchFamily="18" charset="0"/>
              </a:rPr>
              <a:t>Limitations on how the design or on the project itself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en-US" altLang="zh-CN" b="0">
                <a:solidFill>
                  <a:schemeClr val="fol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system shall be written in C++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en-US" altLang="zh-CN" b="0">
                <a:solidFill>
                  <a:schemeClr val="fol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system must be installed and operational by April 15</a:t>
            </a:r>
            <a:r>
              <a:rPr lang="en-US" altLang="zh-CN" b="0" baseline="30000">
                <a:solidFill>
                  <a:schemeClr val="fol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endParaRPr lang="en-US" altLang="zh-CN" b="0">
              <a:solidFill>
                <a:schemeClr val="folHlin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b="0">
                <a:latin typeface="Times New Roman" panose="02020603050405020304" pitchFamily="18" charset="0"/>
                <a:cs typeface="Times New Roman" panose="02020603050405020304" pitchFamily="18" charset="0"/>
              </a:rPr>
              <a:t>Constraints may be changed arbitrarily by management</a:t>
            </a:r>
          </a:p>
        </p:txBody>
      </p:sp>
    </p:spTree>
  </p:cSld>
  <p:clrMapOvr>
    <a:masterClrMapping/>
  </p:clrMapOvr>
  <p:transition>
    <p:pull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611188" y="241300"/>
            <a:ext cx="7543800" cy="102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4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Common Constraints</a:t>
            </a: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611188" y="1898650"/>
            <a:ext cx="75438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69900" indent="-4699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ts val="1200"/>
              </a:spcBef>
              <a:buFont typeface="Wingdings" panose="05000000000000000000" pitchFamily="2" charset="2"/>
              <a:buChar char="l"/>
            </a:pPr>
            <a:r>
              <a:rPr lang="en-US" altLang="zh-CN" sz="2800" b="0">
                <a:latin typeface="Times New Roman" panose="02020603050405020304" pitchFamily="18" charset="0"/>
                <a:cs typeface="Times New Roman" panose="02020603050405020304" pitchFamily="18" charset="0"/>
              </a:rPr>
              <a:t>Budget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l"/>
            </a:pPr>
            <a:r>
              <a:rPr lang="en-US" altLang="zh-CN" sz="2800" b="0">
                <a:latin typeface="Times New Roman" panose="02020603050405020304" pitchFamily="18" charset="0"/>
                <a:cs typeface="Times New Roman" panose="02020603050405020304" pitchFamily="18" charset="0"/>
              </a:rPr>
              <a:t>Schedules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l"/>
            </a:pPr>
            <a:r>
              <a:rPr lang="en-US" altLang="zh-CN" sz="2800" b="0">
                <a:latin typeface="Times New Roman" panose="02020603050405020304" pitchFamily="18" charset="0"/>
                <a:cs typeface="Times New Roman" panose="02020603050405020304" pitchFamily="18" charset="0"/>
              </a:rPr>
              <a:t>Technology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l"/>
            </a:pPr>
            <a:r>
              <a:rPr lang="en-US" altLang="zh-CN" sz="2800" b="0">
                <a:latin typeface="Times New Roman" panose="02020603050405020304" pitchFamily="18" charset="0"/>
                <a:cs typeface="Times New Roman" panose="02020603050405020304" pitchFamily="18" charset="0"/>
              </a:rPr>
              <a:t>Development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l"/>
            </a:pPr>
            <a:r>
              <a:rPr lang="en-US" altLang="zh-CN" sz="2800" b="0">
                <a:latin typeface="Times New Roman" panose="02020603050405020304" pitchFamily="18" charset="0"/>
                <a:cs typeface="Times New Roman" panose="02020603050405020304" pitchFamily="18" charset="0"/>
              </a:rPr>
              <a:t>Operations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l"/>
            </a:pPr>
            <a:r>
              <a:rPr lang="en-US" altLang="zh-CN" sz="2800" b="0">
                <a:latin typeface="Times New Roman" panose="02020603050405020304" pitchFamily="18" charset="0"/>
                <a:cs typeface="Times New Roman" panose="02020603050405020304" pitchFamily="18" charset="0"/>
              </a:rPr>
              <a:t>Team and Organization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l"/>
            </a:pPr>
            <a:r>
              <a:rPr lang="en-US" altLang="zh-CN" sz="2800" b="0">
                <a:latin typeface="Times New Roman" panose="02020603050405020304" pitchFamily="18" charset="0"/>
                <a:cs typeface="Times New Roman" panose="02020603050405020304" pitchFamily="18" charset="0"/>
              </a:rPr>
              <a:t>Software Process</a:t>
            </a:r>
          </a:p>
        </p:txBody>
      </p:sp>
    </p:spTree>
  </p:cSld>
  <p:clrMapOvr>
    <a:masterClrMapping/>
  </p:clrMapOvr>
  <p:transition>
    <p:pull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1719263"/>
            <a:ext cx="9242425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/>
          <a:lstStyle>
            <a:lvl1pPr marL="469900" indent="-4699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927100" indent="-4572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endParaRPr lang="en-GB" altLang="zh-CN" b="0"/>
          </a:p>
          <a:p>
            <a:pPr lvl="1">
              <a:buFont typeface="Wingdings" panose="05000000000000000000" pitchFamily="2" charset="2"/>
              <a:buChar char="Ø"/>
            </a:pPr>
            <a:r>
              <a:rPr lang="en-GB" altLang="zh-CN" sz="2800" b="0">
                <a:latin typeface="Times New Roman" panose="02020603050405020304" pitchFamily="18" charset="0"/>
              </a:rPr>
              <a:t>Domain requirements  come from the application domain of the system and that reflect characteristics of that domain</a:t>
            </a: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566738" y="458788"/>
            <a:ext cx="49418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90000"/>
              </a:lnSpc>
              <a:buClrTx/>
              <a:buFontTx/>
              <a:buNone/>
            </a:pPr>
            <a:r>
              <a:rPr lang="en-GB" altLang="zh-CN" sz="4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Domain requirements</a:t>
            </a:r>
            <a:endParaRPr lang="en-US" altLang="zh-CN" sz="400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pull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522288" y="228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4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Unspoken Requirements</a:t>
            </a: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539750" y="2057400"/>
            <a:ext cx="8937625" cy="250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04813" indent="-404813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zh-CN" sz="3200" b="0" dirty="0">
                <a:solidFill>
                  <a:schemeClr val="tx1"/>
                </a:solidFill>
                <a:cs typeface="Times New Roman" panose="02020603050405020304" pitchFamily="18" charset="0"/>
              </a:rPr>
              <a:t>Example:</a:t>
            </a:r>
          </a:p>
          <a:p>
            <a:pPr marL="457200" indent="-457200">
              <a:spcBef>
                <a:spcPct val="30000"/>
              </a:spcBef>
              <a:buClr>
                <a:srgbClr val="FF0000"/>
              </a:buClr>
              <a:buFont typeface="Wingdings" panose="05000000000000000000" pitchFamily="2" charset="2"/>
              <a:buChar char="ü"/>
              <a:defRPr/>
            </a:pPr>
            <a:r>
              <a:rPr lang="en-US" altLang="zh-CN" sz="3200" b="0" dirty="0">
                <a:solidFill>
                  <a:schemeClr val="tx1"/>
                </a:solidFill>
                <a:cs typeface="Times New Roman" panose="02020603050405020304" pitchFamily="18" charset="0"/>
              </a:rPr>
              <a:t>Resistance to change </a:t>
            </a:r>
          </a:p>
          <a:p>
            <a:pPr marL="457200" indent="-457200">
              <a:spcBef>
                <a:spcPct val="30000"/>
              </a:spcBef>
              <a:buClr>
                <a:srgbClr val="FF0000"/>
              </a:buClr>
              <a:buFont typeface="Wingdings" panose="05000000000000000000" pitchFamily="2" charset="2"/>
              <a:buChar char="ü"/>
              <a:defRPr/>
            </a:pPr>
            <a:r>
              <a:rPr lang="en-US" altLang="zh-CN" sz="3200" b="0" dirty="0">
                <a:solidFill>
                  <a:schemeClr val="tx1"/>
                </a:solidFill>
                <a:cs typeface="Times New Roman" panose="02020603050405020304" pitchFamily="18" charset="0"/>
              </a:rPr>
              <a:t>Departmental friction</a:t>
            </a:r>
          </a:p>
          <a:p>
            <a:pPr marL="457200" indent="-457200">
              <a:spcBef>
                <a:spcPct val="30000"/>
              </a:spcBef>
              <a:buClr>
                <a:srgbClr val="FF0000"/>
              </a:buClr>
              <a:buFont typeface="Wingdings" panose="05000000000000000000" pitchFamily="2" charset="2"/>
              <a:buChar char="ü"/>
              <a:defRPr/>
            </a:pPr>
            <a:r>
              <a:rPr lang="en-US" altLang="zh-CN" sz="3200" b="0" dirty="0">
                <a:solidFill>
                  <a:schemeClr val="tx1"/>
                </a:solidFill>
                <a:cs typeface="Times New Roman" panose="02020603050405020304" pitchFamily="18" charset="0"/>
              </a:rPr>
              <a:t>Management strengths and weaknesses</a:t>
            </a:r>
            <a:endParaRPr lang="en-US" altLang="zh-CN" sz="2400" b="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pull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灯片编号占位符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B1367D10-E5B2-43F0-B1F2-AD9C9D22F78B}" type="slidenum">
              <a:rPr lang="zh-CN" altLang="en-US" sz="1200" smtClean="0"/>
              <a:pPr>
                <a:spcBef>
                  <a:spcPct val="0"/>
                </a:spcBef>
                <a:buClrTx/>
                <a:buFontTx/>
                <a:buNone/>
              </a:pPr>
              <a:t>27</a:t>
            </a:fld>
            <a:endParaRPr lang="en-US" altLang="zh-CN" sz="1200"/>
          </a:p>
        </p:txBody>
      </p:sp>
      <p:sp>
        <p:nvSpPr>
          <p:cNvPr id="34819" name="Rectangle 2"/>
          <p:cNvSpPr>
            <a:spLocks noChangeArrowheads="1"/>
          </p:cNvSpPr>
          <p:nvPr/>
        </p:nvSpPr>
        <p:spPr bwMode="auto">
          <a:xfrm>
            <a:off x="395288" y="74613"/>
            <a:ext cx="8420100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 anchor="b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zh-CN" sz="4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Non-functional requirement types</a:t>
            </a:r>
          </a:p>
        </p:txBody>
      </p:sp>
      <p:pic>
        <p:nvPicPr>
          <p:cNvPr id="34820" name="Picture 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4325"/>
            <a:ext cx="9310688" cy="561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ll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385763" y="2794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4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Non-Functional Requirements</a:t>
            </a: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476250" y="1763713"/>
            <a:ext cx="7924800" cy="478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4488" indent="-344488">
              <a:spcBef>
                <a:spcPct val="25000"/>
              </a:spcBef>
              <a:defRPr/>
            </a:pPr>
            <a:r>
              <a:rPr lang="en-US" altLang="zh-CN" sz="2800" b="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Requirements about the context in </a:t>
            </a:r>
          </a:p>
          <a:p>
            <a:pPr marL="344488" indent="-344488">
              <a:defRPr/>
            </a:pPr>
            <a:r>
              <a:rPr lang="en-US" altLang="zh-CN" sz="2800" b="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which the system is built</a:t>
            </a:r>
          </a:p>
          <a:p>
            <a:pPr marL="344488" indent="-344488">
              <a:spcBef>
                <a:spcPct val="50000"/>
              </a:spcBef>
              <a:buFontTx/>
              <a:buChar char="•"/>
              <a:defRPr/>
            </a:pPr>
            <a:r>
              <a:rPr lang="en-US" altLang="zh-CN" sz="2800" b="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Documentation and training</a:t>
            </a:r>
          </a:p>
          <a:p>
            <a:pPr marL="344488" indent="-344488">
              <a:spcBef>
                <a:spcPct val="25000"/>
              </a:spcBef>
              <a:buFontTx/>
              <a:buChar char="•"/>
              <a:defRPr/>
            </a:pPr>
            <a:r>
              <a:rPr lang="en-US" altLang="zh-CN" sz="2800" b="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Resources</a:t>
            </a:r>
          </a:p>
          <a:p>
            <a:pPr marL="344488" indent="-344488">
              <a:spcBef>
                <a:spcPct val="25000"/>
              </a:spcBef>
              <a:buFontTx/>
              <a:buChar char="•"/>
              <a:defRPr/>
            </a:pPr>
            <a:r>
              <a:rPr lang="en-GB" sz="2800" b="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Precise</a:t>
            </a:r>
          </a:p>
          <a:p>
            <a:pPr marL="344488" indent="-344488" eaLnBrk="1" hangingPunct="1">
              <a:buFontTx/>
              <a:buChar char="•"/>
              <a:defRPr/>
            </a:pPr>
            <a:r>
              <a:rPr lang="en-GB" sz="2800" b="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Consistent</a:t>
            </a:r>
          </a:p>
          <a:p>
            <a:pPr marL="344488" indent="-344488">
              <a:spcBef>
                <a:spcPct val="25000"/>
              </a:spcBef>
              <a:buFontTx/>
              <a:buChar char="•"/>
              <a:defRPr/>
            </a:pPr>
            <a:r>
              <a:rPr lang="en-US" altLang="zh-CN" sz="2800" b="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Security</a:t>
            </a:r>
          </a:p>
          <a:p>
            <a:pPr marL="344488" indent="-344488">
              <a:spcBef>
                <a:spcPct val="50000"/>
              </a:spcBef>
              <a:buFontTx/>
              <a:buChar char="•"/>
              <a:defRPr/>
            </a:pPr>
            <a:r>
              <a:rPr lang="en-US" altLang="zh-CN" sz="2800" b="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Physical environment</a:t>
            </a:r>
          </a:p>
          <a:p>
            <a:pPr marL="344488" indent="-344488">
              <a:spcBef>
                <a:spcPct val="25000"/>
              </a:spcBef>
              <a:buFontTx/>
              <a:buChar char="•"/>
              <a:defRPr/>
            </a:pPr>
            <a:r>
              <a:rPr lang="en-US" altLang="zh-CN" sz="2800" b="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Quality assurance</a:t>
            </a:r>
          </a:p>
        </p:txBody>
      </p:sp>
    </p:spTree>
  </p:cSld>
  <p:clrMapOvr>
    <a:masterClrMapping/>
  </p:clrMapOvr>
  <p:transition>
    <p:pull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灯片编号占位符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EE450425-7C11-42DA-9F32-4AE0F4207E61}" type="slidenum">
              <a:rPr lang="zh-CN" altLang="en-US" sz="1200" smtClean="0"/>
              <a:pPr>
                <a:spcBef>
                  <a:spcPct val="0"/>
                </a:spcBef>
                <a:buClrTx/>
                <a:buFontTx/>
                <a:buNone/>
              </a:pPr>
              <a:t>29</a:t>
            </a:fld>
            <a:endParaRPr lang="en-US" altLang="zh-CN" sz="1200"/>
          </a:p>
        </p:txBody>
      </p:sp>
      <p:sp>
        <p:nvSpPr>
          <p:cNvPr id="36867" name="Rectangle 2"/>
          <p:cNvSpPr>
            <a:spLocks noChangeArrowheads="1"/>
          </p:cNvSpPr>
          <p:nvPr/>
        </p:nvSpPr>
        <p:spPr bwMode="auto">
          <a:xfrm>
            <a:off x="566738" y="2159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4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Non-Functional Requirements</a:t>
            </a:r>
          </a:p>
        </p:txBody>
      </p:sp>
      <p:sp>
        <p:nvSpPr>
          <p:cNvPr id="36868" name="Text Box 3"/>
          <p:cNvSpPr txBox="1">
            <a:spLocks noChangeArrowheads="1"/>
          </p:cNvSpPr>
          <p:nvPr/>
        </p:nvSpPr>
        <p:spPr bwMode="auto">
          <a:xfrm>
            <a:off x="701675" y="1787525"/>
            <a:ext cx="6705600" cy="471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38138" indent="-338138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</a:pPr>
            <a:r>
              <a:rPr lang="en-US" altLang="zh-CN" sz="2400" i="1">
                <a:solidFill>
                  <a:srgbClr val="FF0000"/>
                </a:solidFill>
                <a:latin typeface="Times New Roman" panose="02020603050405020304" pitchFamily="18" charset="0"/>
              </a:rPr>
              <a:t>Product requirements</a:t>
            </a:r>
            <a:endParaRPr lang="en-US" altLang="zh-CN" sz="2400" b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ClrTx/>
              <a:buFontTx/>
              <a:buNone/>
            </a:pPr>
            <a:r>
              <a:rPr lang="en-US" altLang="zh-CN" sz="2400" b="0">
                <a:latin typeface="Times New Roman" panose="02020603050405020304" pitchFamily="18" charset="0"/>
              </a:rPr>
              <a:t>	performance, reliability, portability, etc...</a:t>
            </a:r>
          </a:p>
          <a:p>
            <a:pPr>
              <a:spcBef>
                <a:spcPct val="50000"/>
              </a:spcBef>
              <a:buClrTx/>
              <a:buFontTx/>
              <a:buNone/>
            </a:pPr>
            <a:r>
              <a:rPr lang="en-US" altLang="zh-CN" sz="2400" i="1">
                <a:solidFill>
                  <a:srgbClr val="FF0000"/>
                </a:solidFill>
                <a:latin typeface="Times New Roman" panose="02020603050405020304" pitchFamily="18" charset="0"/>
              </a:rPr>
              <a:t>Organizational requirements</a:t>
            </a:r>
          </a:p>
          <a:p>
            <a:pPr>
              <a:spcBef>
                <a:spcPct val="50000"/>
              </a:spcBef>
              <a:buClrTx/>
              <a:buFontTx/>
              <a:buNone/>
            </a:pPr>
            <a:r>
              <a:rPr lang="en-US" altLang="zh-CN" sz="2400" b="0">
                <a:latin typeface="Times New Roman" panose="02020603050405020304" pitchFamily="18" charset="0"/>
              </a:rPr>
              <a:t>	delivery, training, standards, etc...</a:t>
            </a:r>
          </a:p>
          <a:p>
            <a:pPr>
              <a:spcBef>
                <a:spcPct val="50000"/>
              </a:spcBef>
              <a:buClrTx/>
              <a:buFontTx/>
              <a:buNone/>
            </a:pPr>
            <a:r>
              <a:rPr lang="en-US" altLang="zh-CN" sz="2400" i="1">
                <a:solidFill>
                  <a:srgbClr val="FF0000"/>
                </a:solidFill>
                <a:latin typeface="Times New Roman" panose="02020603050405020304" pitchFamily="18" charset="0"/>
              </a:rPr>
              <a:t>External requirements</a:t>
            </a:r>
          </a:p>
          <a:p>
            <a:pPr>
              <a:spcBef>
                <a:spcPct val="50000"/>
              </a:spcBef>
              <a:buClrTx/>
              <a:buFontTx/>
              <a:buNone/>
            </a:pPr>
            <a:r>
              <a:rPr lang="en-US" altLang="zh-CN" sz="2400" b="0">
                <a:latin typeface="Times New Roman" panose="02020603050405020304" pitchFamily="18" charset="0"/>
              </a:rPr>
              <a:t>	legal, interoperability, etc...</a:t>
            </a:r>
          </a:p>
          <a:p>
            <a:pPr>
              <a:spcBef>
                <a:spcPct val="50000"/>
              </a:spcBef>
              <a:buClrTx/>
              <a:buFontTx/>
              <a:buNone/>
            </a:pPr>
            <a:r>
              <a:rPr lang="en-US" altLang="zh-CN" sz="2400" i="1">
                <a:solidFill>
                  <a:srgbClr val="FF0000"/>
                </a:solidFill>
                <a:latin typeface="Times New Roman" panose="02020603050405020304" pitchFamily="18" charset="0"/>
              </a:rPr>
              <a:t>Marketing and public relations</a:t>
            </a:r>
          </a:p>
          <a:p>
            <a:pPr>
              <a:spcBef>
                <a:spcPct val="50000"/>
              </a:spcBef>
              <a:buClrTx/>
              <a:buFontTx/>
              <a:buNone/>
            </a:pPr>
            <a:r>
              <a:rPr lang="en-US" altLang="zh-CN" sz="2400" b="0">
                <a:latin typeface="Times New Roman" panose="02020603050405020304" pitchFamily="18" charset="0"/>
              </a:rPr>
              <a:t>	Example:  In the NSDL, the NSF wanted a system that could be demonstrated by the end of 2002</a:t>
            </a:r>
          </a:p>
        </p:txBody>
      </p:sp>
    </p:spTree>
  </p:cSld>
  <p:clrMapOvr>
    <a:masterClrMapping/>
  </p:clrMapOvr>
  <p:transition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ChangeArrowheads="1"/>
          </p:cNvSpPr>
          <p:nvPr/>
        </p:nvSpPr>
        <p:spPr bwMode="auto">
          <a:xfrm>
            <a:off x="534988" y="336550"/>
            <a:ext cx="3271837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需求分析概述</a:t>
            </a:r>
          </a:p>
        </p:txBody>
      </p:sp>
      <p:sp>
        <p:nvSpPr>
          <p:cNvPr id="6147" name="Text Box 5"/>
          <p:cNvSpPr txBox="1">
            <a:spLocks noChangeArrowheads="1"/>
          </p:cNvSpPr>
          <p:nvPr/>
        </p:nvSpPr>
        <p:spPr bwMode="auto">
          <a:xfrm>
            <a:off x="836613" y="2219325"/>
            <a:ext cx="823595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38138" indent="-338138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Clr>
                <a:srgbClr val="FF0000"/>
              </a:buClr>
              <a:buSzPct val="90000"/>
              <a:buFont typeface="Wingdings" panose="05000000000000000000" pitchFamily="2" charset="2"/>
              <a:buChar char="l"/>
            </a:pPr>
            <a:r>
              <a:rPr lang="zh-CN" altLang="en-US" sz="240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收集用户需求，将用户非形式化、原始、朴素的需求陈述</a:t>
            </a:r>
          </a:p>
          <a:p>
            <a:pPr>
              <a:spcBef>
                <a:spcPct val="50000"/>
              </a:spcBef>
              <a:buClr>
                <a:srgbClr val="FF0000"/>
              </a:buClr>
              <a:buSzPct val="90000"/>
              <a:buFont typeface="Wingdings" panose="05000000000000000000" pitchFamily="2" charset="2"/>
              <a:buChar char="l"/>
            </a:pPr>
            <a:r>
              <a:rPr lang="zh-CN" altLang="en-US" sz="240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转化为完整的需求定义</a:t>
            </a:r>
          </a:p>
          <a:p>
            <a:pPr>
              <a:spcBef>
                <a:spcPct val="50000"/>
              </a:spcBef>
              <a:buClr>
                <a:srgbClr val="FF0000"/>
              </a:buClr>
              <a:buSzPct val="90000"/>
              <a:buFont typeface="Wingdings" panose="05000000000000000000" pitchFamily="2" charset="2"/>
              <a:buChar char="l"/>
            </a:pPr>
            <a:r>
              <a:rPr lang="zh-CN" altLang="en-US" sz="240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再转化为相应的形式化（计算机化）的需求规格化说明</a:t>
            </a:r>
          </a:p>
        </p:txBody>
      </p:sp>
      <p:sp>
        <p:nvSpPr>
          <p:cNvPr id="6148" name="Text Box 6"/>
          <p:cNvSpPr txBox="1">
            <a:spLocks noChangeArrowheads="1"/>
          </p:cNvSpPr>
          <p:nvPr/>
        </p:nvSpPr>
        <p:spPr bwMode="auto">
          <a:xfrm>
            <a:off x="611188" y="4456113"/>
            <a:ext cx="8347075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38138" indent="-338138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spcAft>
                <a:spcPct val="35000"/>
              </a:spcAft>
              <a:buClr>
                <a:srgbClr val="FF0000"/>
              </a:buClr>
              <a:buSzPct val="90000"/>
              <a:buFont typeface="Wingdings" panose="05000000000000000000" pitchFamily="2" charset="2"/>
              <a:buChar char="l"/>
            </a:pPr>
            <a:r>
              <a:rPr lang="zh-CN" altLang="en-US" sz="2400">
                <a:solidFill>
                  <a:srgbClr val="0000FF"/>
                </a:solidFill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用户需求</a:t>
            </a:r>
            <a:r>
              <a:rPr lang="zh-CN" altLang="en-US" sz="240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：客户业务需求的感性、直觉、自然的描述</a:t>
            </a:r>
          </a:p>
          <a:p>
            <a:pPr algn="just">
              <a:spcBef>
                <a:spcPct val="50000"/>
              </a:spcBef>
              <a:buClr>
                <a:srgbClr val="FF0000"/>
              </a:buClr>
              <a:buSzPct val="90000"/>
              <a:buFont typeface="Wingdings" panose="05000000000000000000" pitchFamily="2" charset="2"/>
              <a:buChar char="l"/>
            </a:pPr>
            <a:r>
              <a:rPr lang="zh-CN" altLang="en-US" sz="2400">
                <a:solidFill>
                  <a:srgbClr val="0000FF"/>
                </a:solidFill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软件需求</a:t>
            </a:r>
            <a:r>
              <a:rPr lang="zh-CN" altLang="en-US" sz="240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：用户对软件的功能和性能的要求。即是用户希望软件做什么事情，完成什么功能，达到什么性能。</a:t>
            </a:r>
          </a:p>
          <a:p>
            <a:pPr>
              <a:spcBef>
                <a:spcPct val="50000"/>
              </a:spcBef>
              <a:buClr>
                <a:srgbClr val="FF0000"/>
              </a:buClr>
              <a:buSzPct val="90000"/>
              <a:buFont typeface="Wingdings" panose="05000000000000000000" pitchFamily="2" charset="2"/>
              <a:buChar char="l"/>
            </a:pPr>
            <a:r>
              <a:rPr lang="zh-CN" altLang="en-US" sz="2400">
                <a:solidFill>
                  <a:srgbClr val="0000FF"/>
                </a:solidFill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系统需求：</a:t>
            </a:r>
            <a:r>
              <a:rPr lang="zh-CN" altLang="en-US" sz="240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软件系统（包括硬件）必须完成或达到的目标的总和。</a:t>
            </a:r>
            <a:endParaRPr lang="en-US" altLang="zh-CN" sz="2400">
              <a:latin typeface="Times New Roman" panose="02020603050405020304" pitchFamily="18" charset="0"/>
              <a:ea typeface="楷体_GB2312" pitchFamily="49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22288" y="1628775"/>
            <a:ext cx="1727200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 eaLnBrk="1" hangingPunct="1"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lang="zh-CN" altLang="en-US" sz="2800" dirty="0">
                <a:latin typeface="+mn-ea"/>
                <a:ea typeface="+mn-ea"/>
                <a:cs typeface="Times New Roman" pitchFamily="18" charset="0"/>
              </a:rPr>
              <a:t>任务：</a:t>
            </a:r>
            <a:endParaRPr lang="zh-CN" altLang="en-US" sz="2800" dirty="0">
              <a:latin typeface="+mn-ea"/>
              <a:ea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66738" y="3878263"/>
            <a:ext cx="1728787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 eaLnBrk="1" hangingPunct="1">
              <a:buClr>
                <a:srgbClr val="FF0000"/>
              </a:buClr>
              <a:buFont typeface="Wingdings" panose="05000000000000000000" pitchFamily="2" charset="2"/>
              <a:buChar char="Ø"/>
              <a:defRPr/>
            </a:pPr>
            <a:r>
              <a:rPr lang="zh-CN" altLang="en-US" sz="2800" dirty="0">
                <a:latin typeface="+mn-ea"/>
                <a:ea typeface="+mn-ea"/>
                <a:cs typeface="Times New Roman" pitchFamily="18" charset="0"/>
              </a:rPr>
              <a:t>名称：</a:t>
            </a:r>
            <a:endParaRPr lang="zh-CN" altLang="en-US" sz="2800" dirty="0">
              <a:latin typeface="+mn-ea"/>
              <a:ea typeface="+mn-ea"/>
            </a:endParaRPr>
          </a:p>
        </p:txBody>
      </p:sp>
    </p:spTree>
  </p:cSld>
  <p:clrMapOvr>
    <a:masterClrMapping/>
  </p:clrMapOvr>
  <p:transition>
    <p:pull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 txBox="1">
            <a:spLocks noChangeArrowheads="1"/>
          </p:cNvSpPr>
          <p:nvPr/>
        </p:nvSpPr>
        <p:spPr bwMode="auto">
          <a:xfrm>
            <a:off x="482600" y="233363"/>
            <a:ext cx="8229600" cy="1198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908050" indent="-436563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304925" indent="-395288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93863" indent="-3873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93913" indent="-398463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51113" indent="-398463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3008313" indent="-398463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65513" indent="-398463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922713" indent="-398463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思考：是否是软件需求项？</a:t>
            </a:r>
            <a:br>
              <a:rPr lang="en-US" altLang="zh-CN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</a:br>
            <a:r>
              <a:rPr lang="en-US" altLang="zh-CN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什么类别的需求项？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57200" y="2044700"/>
            <a:ext cx="8435975" cy="4398963"/>
          </a:xfrm>
          <a:prstGeom prst="rect">
            <a:avLst/>
          </a:prstGeom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+mn-lt"/>
                <a:ea typeface="+mn-ea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+mn-lt"/>
                <a:ea typeface="+mn-ea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777150" indent="-514350" eaLnBrk="1">
              <a:lnSpc>
                <a:spcPct val="150000"/>
              </a:lnSpc>
              <a:buFont typeface="+mj-lt"/>
              <a:buAutoNum type="arabicPeriod"/>
              <a:defRPr/>
            </a:pPr>
            <a:r>
              <a:rPr lang="zh-CN" altLang="en-US" sz="2800" kern="0" dirty="0">
                <a:latin typeface="+mn-ea"/>
              </a:rPr>
              <a:t>目标软件必须用</a:t>
            </a:r>
            <a:r>
              <a:rPr lang="en-US" altLang="zh-CN" sz="2800" kern="0" dirty="0">
                <a:latin typeface="+mn-ea"/>
              </a:rPr>
              <a:t>Java</a:t>
            </a:r>
            <a:r>
              <a:rPr lang="zh-CN" altLang="en-US" sz="2800" kern="0" dirty="0">
                <a:latin typeface="+mn-ea"/>
              </a:rPr>
              <a:t>语言实现</a:t>
            </a:r>
          </a:p>
          <a:p>
            <a:pPr marL="777150" indent="-514350" eaLnBrk="1">
              <a:lnSpc>
                <a:spcPct val="150000"/>
              </a:lnSpc>
              <a:buFont typeface="+mj-lt"/>
              <a:buAutoNum type="arabicPeriod"/>
              <a:defRPr/>
            </a:pPr>
            <a:r>
              <a:rPr lang="zh-CN" altLang="en-US" sz="2800" kern="0" dirty="0">
                <a:latin typeface="+mn-ea"/>
              </a:rPr>
              <a:t>目标软件必须由一个主控模块和分别负责移动、照相和岩土采集控制的三个子模块构成</a:t>
            </a:r>
          </a:p>
          <a:p>
            <a:pPr marL="777150" indent="-514350" eaLnBrk="1">
              <a:lnSpc>
                <a:spcPct val="150000"/>
              </a:lnSpc>
              <a:buFont typeface="+mj-lt"/>
              <a:buAutoNum type="arabicPeriod"/>
              <a:defRPr/>
            </a:pPr>
            <a:r>
              <a:rPr lang="zh-CN" altLang="en-US" sz="2800" kern="0" dirty="0">
                <a:latin typeface="+mn-ea"/>
              </a:rPr>
              <a:t>目标软件必须在</a:t>
            </a:r>
            <a:r>
              <a:rPr lang="en-US" altLang="zh-CN" sz="2800" kern="0" dirty="0">
                <a:latin typeface="+mn-ea"/>
              </a:rPr>
              <a:t>0.5</a:t>
            </a:r>
            <a:r>
              <a:rPr lang="zh-CN" altLang="en-US" sz="2800" kern="0" dirty="0">
                <a:latin typeface="+mn-ea"/>
              </a:rPr>
              <a:t>秒内响应外部事件</a:t>
            </a:r>
          </a:p>
          <a:p>
            <a:pPr marL="777150" indent="-514350" eaLnBrk="1">
              <a:lnSpc>
                <a:spcPct val="150000"/>
              </a:lnSpc>
              <a:buFont typeface="+mj-lt"/>
              <a:buAutoNum type="arabicPeriod"/>
              <a:defRPr/>
            </a:pPr>
            <a:r>
              <a:rPr lang="zh-CN" altLang="en-US" sz="2800" kern="0" dirty="0">
                <a:latin typeface="+mn-ea"/>
              </a:rPr>
              <a:t>当目标软件与用户交互时，必须使用特定的菜单和对话框</a:t>
            </a:r>
          </a:p>
          <a:p>
            <a:pPr marL="777150" indent="-514350" eaLnBrk="1">
              <a:lnSpc>
                <a:spcPct val="150000"/>
              </a:lnSpc>
              <a:buFont typeface="+mj-lt"/>
              <a:buAutoNum type="arabicPeriod"/>
              <a:defRPr/>
            </a:pPr>
            <a:endParaRPr lang="en-US" altLang="zh-CN" sz="2600" b="0" kern="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>
    <p:pull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8" name="组合 4"/>
          <p:cNvGrpSpPr>
            <a:grpSpLocks/>
          </p:cNvGrpSpPr>
          <p:nvPr/>
        </p:nvGrpSpPr>
        <p:grpSpPr bwMode="auto">
          <a:xfrm>
            <a:off x="3941763" y="1673225"/>
            <a:ext cx="5073650" cy="4464050"/>
            <a:chOff x="3791899" y="1883906"/>
            <a:chExt cx="5073525" cy="4032448"/>
          </a:xfrm>
        </p:grpSpPr>
        <p:sp>
          <p:nvSpPr>
            <p:cNvPr id="9" name="Homepage"/>
            <p:cNvSpPr>
              <a:spLocks noEditPoints="1" noChangeArrowheads="1"/>
            </p:cNvSpPr>
            <p:nvPr/>
          </p:nvSpPr>
          <p:spPr bwMode="auto">
            <a:xfrm>
              <a:off x="3791899" y="1883906"/>
              <a:ext cx="5073525" cy="4032448"/>
            </a:xfrm>
            <a:custGeom>
              <a:avLst/>
              <a:gdLst>
                <a:gd name="T0" fmla="*/ 0 w 21600"/>
                <a:gd name="T1" fmla="*/ 0 h 21600"/>
                <a:gd name="T2" fmla="*/ 10800 w 21600"/>
                <a:gd name="T3" fmla="*/ 0 h 21600"/>
                <a:gd name="T4" fmla="*/ 21600 w 21600"/>
                <a:gd name="T5" fmla="*/ 0 h 21600"/>
                <a:gd name="T6" fmla="*/ 21600 w 21600"/>
                <a:gd name="T7" fmla="*/ 10800 h 21600"/>
                <a:gd name="T8" fmla="*/ 21600 w 21600"/>
                <a:gd name="T9" fmla="*/ 21600 h 21600"/>
                <a:gd name="T10" fmla="*/ 10800 w 21600"/>
                <a:gd name="T11" fmla="*/ 21600 h 21600"/>
                <a:gd name="T12" fmla="*/ 0 w 21600"/>
                <a:gd name="T13" fmla="*/ 10800 h 21600"/>
                <a:gd name="T14" fmla="*/ 999 w 21600"/>
                <a:gd name="T15" fmla="*/ 12174 h 21600"/>
                <a:gd name="T16" fmla="*/ 20813 w 21600"/>
                <a:gd name="T17" fmla="*/ 1714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T14" t="T15" r="T16" b="T17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5251" y="7101"/>
                  </a:moveTo>
                  <a:lnTo>
                    <a:pt x="5251" y="11160"/>
                  </a:lnTo>
                  <a:lnTo>
                    <a:pt x="16306" y="11160"/>
                  </a:lnTo>
                  <a:lnTo>
                    <a:pt x="16306" y="7052"/>
                  </a:lnTo>
                  <a:lnTo>
                    <a:pt x="16901" y="6561"/>
                  </a:lnTo>
                  <a:lnTo>
                    <a:pt x="15264" y="5236"/>
                  </a:lnTo>
                  <a:lnTo>
                    <a:pt x="15264" y="1636"/>
                  </a:lnTo>
                  <a:lnTo>
                    <a:pt x="13478" y="1636"/>
                  </a:lnTo>
                  <a:lnTo>
                    <a:pt x="13478" y="3698"/>
                  </a:lnTo>
                  <a:lnTo>
                    <a:pt x="11182" y="1669"/>
                  </a:lnTo>
                  <a:lnTo>
                    <a:pt x="4847" y="6561"/>
                  </a:lnTo>
                  <a:lnTo>
                    <a:pt x="5251" y="7101"/>
                  </a:lnTo>
                  <a:close/>
                </a:path>
                <a:path w="21600" h="21600" extrusionOk="0">
                  <a:moveTo>
                    <a:pt x="9396" y="11160"/>
                  </a:moveTo>
                  <a:lnTo>
                    <a:pt x="9396" y="7772"/>
                  </a:lnTo>
                  <a:lnTo>
                    <a:pt x="11820" y="7772"/>
                  </a:lnTo>
                  <a:lnTo>
                    <a:pt x="11820" y="11160"/>
                  </a:lnTo>
                  <a:lnTo>
                    <a:pt x="9396" y="11160"/>
                  </a:lnTo>
                  <a:close/>
                </a:path>
              </a:pathLst>
            </a:custGeom>
            <a:solidFill>
              <a:srgbClr val="D8EBB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tx2"/>
              </a:outerShdw>
            </a:effectLst>
          </p:spPr>
          <p:txBody>
            <a:bodyPr/>
            <a:lstStyle/>
            <a:p>
              <a:pPr>
                <a:spcBef>
                  <a:spcPct val="20000"/>
                </a:spcBef>
                <a:buClr>
                  <a:schemeClr val="accent2"/>
                </a:buClr>
                <a:buFontTx/>
                <a:buChar char="•"/>
                <a:defRPr/>
              </a:pPr>
              <a:endParaRPr lang="zh-CN" altLang="en-US">
                <a:ea typeface="+mn-ea"/>
              </a:endParaRPr>
            </a:p>
          </p:txBody>
        </p:sp>
        <p:pic>
          <p:nvPicPr>
            <p:cNvPr id="39942" name="Picture 2" descr="C:\Users\Administrator\Desktop\capture001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3089" y="2060848"/>
              <a:ext cx="4905375" cy="3095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9939" name="Rectangle 2"/>
          <p:cNvSpPr>
            <a:spLocks noChangeArrowheads="1"/>
          </p:cNvSpPr>
          <p:nvPr/>
        </p:nvSpPr>
        <p:spPr bwMode="auto">
          <a:xfrm>
            <a:off x="611188" y="458788"/>
            <a:ext cx="43053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90000"/>
              </a:lnSpc>
              <a:buClrTx/>
              <a:buFontTx/>
              <a:buNone/>
            </a:pPr>
            <a:r>
              <a:rPr lang="en-US" altLang="zh-CN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3.3 </a:t>
            </a: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如何描述需求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206375" y="1801813"/>
            <a:ext cx="8434388" cy="4903787"/>
          </a:xfrm>
          <a:prstGeom prst="rect">
            <a:avLst/>
          </a:prstGeom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+mn-lt"/>
                <a:ea typeface="+mn-ea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+mn-lt"/>
                <a:ea typeface="+mn-ea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720000" indent="-457200" eaLnBrk="1">
              <a:lnSpc>
                <a:spcPct val="130000"/>
              </a:lnSpc>
              <a:buFont typeface="Wingdings" panose="05000000000000000000" pitchFamily="2" charset="2"/>
              <a:buChar char="ü"/>
              <a:defRPr/>
            </a:pPr>
            <a:r>
              <a:rPr lang="zh-CN" altLang="en-US" b="0" kern="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以自然语言描述</a:t>
            </a:r>
            <a:endParaRPr lang="en-US" altLang="zh-CN" b="0" kern="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262800" indent="0" eaLnBrk="1">
              <a:lnSpc>
                <a:spcPct val="130000"/>
              </a:lnSpc>
              <a:buFont typeface="Wingdings" panose="05000000000000000000" pitchFamily="2" charset="2"/>
              <a:buNone/>
              <a:defRPr/>
            </a:pPr>
            <a:r>
              <a:rPr lang="zh-CN" altLang="en-US" b="0" kern="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软件需求</a:t>
            </a:r>
            <a:endParaRPr lang="en-US" altLang="zh-CN" sz="2800" b="0" kern="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262800" indent="0" eaLnBrk="1">
              <a:lnSpc>
                <a:spcPct val="150000"/>
              </a:lnSpc>
              <a:buFont typeface="Wingdings" panose="05000000000000000000" pitchFamily="2" charset="2"/>
              <a:buNone/>
              <a:defRPr/>
            </a:pPr>
            <a:endParaRPr lang="en-US" altLang="zh-CN" sz="2800" b="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marL="262800" indent="0" eaLnBrk="1">
              <a:lnSpc>
                <a:spcPct val="150000"/>
              </a:lnSpc>
              <a:buFont typeface="Wingdings" panose="05000000000000000000" pitchFamily="2" charset="2"/>
              <a:buNone/>
              <a:defRPr/>
            </a:pPr>
            <a:endParaRPr lang="en-US" altLang="zh-CN" sz="2800" b="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marL="262800" indent="0" eaLnBrk="1">
              <a:lnSpc>
                <a:spcPct val="150000"/>
              </a:lnSpc>
              <a:buFont typeface="Wingdings" panose="05000000000000000000" pitchFamily="2" charset="2"/>
              <a:buNone/>
              <a:defRPr/>
            </a:pPr>
            <a:r>
              <a:rPr lang="zh-CN" altLang="en-US" sz="2800" b="0" kern="0" dirty="0">
                <a:latin typeface="微软雅黑" pitchFamily="34" charset="-122"/>
                <a:ea typeface="微软雅黑" pitchFamily="34" charset="-122"/>
              </a:rPr>
              <a:t>问题何在？</a:t>
            </a:r>
            <a:endParaRPr lang="en-US" altLang="zh-CN" sz="2800" b="0" kern="0" dirty="0">
              <a:latin typeface="微软雅黑" pitchFamily="34" charset="-122"/>
              <a:ea typeface="微软雅黑" pitchFamily="34" charset="-122"/>
            </a:endParaRPr>
          </a:p>
          <a:p>
            <a:pPr marL="1253400" lvl="1" eaLnBrk="1">
              <a:lnSpc>
                <a:spcPct val="150000"/>
              </a:lnSpc>
              <a:defRPr/>
            </a:pPr>
            <a:r>
              <a:rPr lang="zh-CN" altLang="en-US" kern="0" dirty="0">
                <a:latin typeface="+mn-ea"/>
              </a:rPr>
              <a:t>不直观</a:t>
            </a:r>
            <a:endParaRPr lang="en-US" altLang="zh-CN" kern="0" dirty="0">
              <a:latin typeface="+mn-ea"/>
            </a:endParaRPr>
          </a:p>
          <a:p>
            <a:pPr marL="1253400" lvl="1" eaLnBrk="1">
              <a:lnSpc>
                <a:spcPct val="150000"/>
              </a:lnSpc>
              <a:defRPr/>
            </a:pPr>
            <a:r>
              <a:rPr lang="zh-CN" altLang="en-US" kern="0" dirty="0">
                <a:latin typeface="+mn-ea"/>
              </a:rPr>
              <a:t>需求项之间的关系深藏不露，难以发现</a:t>
            </a:r>
            <a:endParaRPr lang="en-US" altLang="zh-CN" kern="0" dirty="0">
              <a:latin typeface="+mn-ea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 txBox="1">
            <a:spLocks noChangeArrowheads="1"/>
          </p:cNvSpPr>
          <p:nvPr/>
        </p:nvSpPr>
        <p:spPr bwMode="auto">
          <a:xfrm>
            <a:off x="381000" y="142875"/>
            <a:ext cx="8229600" cy="127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908050" indent="-436563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304925" indent="-395288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93863" indent="-3873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93913" indent="-398463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51113" indent="-398463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3008313" indent="-398463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65513" indent="-398463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922713" indent="-398463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4000" b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可否将文字与图形表示相结合</a:t>
            </a:r>
            <a:br>
              <a:rPr lang="en-US" altLang="zh-CN" sz="4000" b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en-US" sz="4000" b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以描述软件需求？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57200" y="1763713"/>
            <a:ext cx="8435975" cy="4327525"/>
          </a:xfrm>
          <a:prstGeom prst="rect">
            <a:avLst/>
          </a:prstGeom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+mn-lt"/>
                <a:ea typeface="+mn-ea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+mn-lt"/>
                <a:ea typeface="+mn-ea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720000" eaLnBrk="1">
              <a:lnSpc>
                <a:spcPct val="130000"/>
              </a:lnSpc>
              <a:defRPr/>
            </a:pPr>
            <a:r>
              <a:rPr lang="zh-CN" altLang="en-US" sz="2800" kern="0" dirty="0">
                <a:latin typeface="+mn-ea"/>
              </a:rPr>
              <a:t>以文字分别描述各需求项</a:t>
            </a:r>
            <a:endParaRPr lang="en-US" altLang="zh-CN" sz="2800" kern="0" dirty="0">
              <a:latin typeface="+mn-ea"/>
            </a:endParaRPr>
          </a:p>
          <a:p>
            <a:pPr marL="1253400" lvl="1" eaLnBrk="1">
              <a:lnSpc>
                <a:spcPct val="130000"/>
              </a:lnSpc>
              <a:buFont typeface="Wingdings" panose="05000000000000000000" pitchFamily="2" charset="2"/>
              <a:buChar char="ü"/>
              <a:defRPr/>
            </a:pPr>
            <a:r>
              <a:rPr lang="zh-CN" altLang="en-US" sz="2400" b="0" kern="0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发挥文字在细节描述方面的优势</a:t>
            </a:r>
            <a:endParaRPr lang="en-US" altLang="zh-CN" sz="2400" b="0" kern="0" dirty="0">
              <a:solidFill>
                <a:srgbClr val="0000FF"/>
              </a:solidFill>
              <a:latin typeface="微软雅黑" pitchFamily="34" charset="-122"/>
              <a:ea typeface="微软雅黑" pitchFamily="34" charset="-122"/>
            </a:endParaRPr>
          </a:p>
          <a:p>
            <a:pPr marL="720000" eaLnBrk="1">
              <a:lnSpc>
                <a:spcPct val="130000"/>
              </a:lnSpc>
              <a:defRPr/>
            </a:pPr>
            <a:r>
              <a:rPr lang="zh-CN" altLang="en-US" sz="2800" kern="0" dirty="0">
                <a:latin typeface="+mn-ea"/>
              </a:rPr>
              <a:t>以图形描述需求项之间的关系，直观地表现软件需求的整体结构</a:t>
            </a:r>
            <a:endParaRPr lang="en-US" altLang="zh-CN" sz="2800" kern="0" dirty="0">
              <a:latin typeface="+mn-ea"/>
            </a:endParaRPr>
          </a:p>
          <a:p>
            <a:pPr marL="1253400" lvl="1" eaLnBrk="1">
              <a:lnSpc>
                <a:spcPct val="130000"/>
              </a:lnSpc>
              <a:buFont typeface="Wingdings" panose="05000000000000000000" pitchFamily="2" charset="2"/>
              <a:buChar char="ü"/>
              <a:defRPr/>
            </a:pPr>
            <a:r>
              <a:rPr lang="zh-CN" altLang="en-US" sz="2400" b="0" kern="0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发挥图形表示直观、易理解的优势</a:t>
            </a:r>
            <a:endParaRPr lang="en-US" altLang="zh-CN" sz="2400" b="0" kern="0" dirty="0">
              <a:solidFill>
                <a:srgbClr val="0000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0964" name="组合 13"/>
          <p:cNvGrpSpPr>
            <a:grpSpLocks/>
          </p:cNvGrpSpPr>
          <p:nvPr/>
        </p:nvGrpSpPr>
        <p:grpSpPr bwMode="auto">
          <a:xfrm>
            <a:off x="2339975" y="4778375"/>
            <a:ext cx="1544638" cy="1511300"/>
            <a:chOff x="611560" y="5013176"/>
            <a:chExt cx="1545133" cy="1512168"/>
          </a:xfrm>
        </p:grpSpPr>
        <p:grpSp>
          <p:nvGrpSpPr>
            <p:cNvPr id="40968" name="组合 10"/>
            <p:cNvGrpSpPr>
              <a:grpSpLocks/>
            </p:cNvGrpSpPr>
            <p:nvPr/>
          </p:nvGrpSpPr>
          <p:grpSpPr bwMode="auto">
            <a:xfrm>
              <a:off x="1043608" y="5013176"/>
              <a:ext cx="1113085" cy="1080120"/>
              <a:chOff x="3707904" y="1916832"/>
              <a:chExt cx="5073525" cy="4032448"/>
            </a:xfrm>
          </p:grpSpPr>
          <p:sp>
            <p:nvSpPr>
              <p:cNvPr id="14" name="Homepage"/>
              <p:cNvSpPr>
                <a:spLocks noEditPoints="1" noChangeArrowheads="1"/>
              </p:cNvSpPr>
              <p:nvPr/>
            </p:nvSpPr>
            <p:spPr bwMode="auto">
              <a:xfrm>
                <a:off x="3707402" y="1916832"/>
                <a:ext cx="5074027" cy="4032448"/>
              </a:xfrm>
              <a:custGeom>
                <a:avLst/>
                <a:gdLst>
                  <a:gd name="T0" fmla="*/ 0 w 21600"/>
                  <a:gd name="T1" fmla="*/ 0 h 21600"/>
                  <a:gd name="T2" fmla="*/ 10800 w 21600"/>
                  <a:gd name="T3" fmla="*/ 0 h 21600"/>
                  <a:gd name="T4" fmla="*/ 21600 w 21600"/>
                  <a:gd name="T5" fmla="*/ 0 h 21600"/>
                  <a:gd name="T6" fmla="*/ 21600 w 21600"/>
                  <a:gd name="T7" fmla="*/ 10800 h 21600"/>
                  <a:gd name="T8" fmla="*/ 21600 w 21600"/>
                  <a:gd name="T9" fmla="*/ 21600 h 21600"/>
                  <a:gd name="T10" fmla="*/ 10800 w 21600"/>
                  <a:gd name="T11" fmla="*/ 21600 h 21600"/>
                  <a:gd name="T12" fmla="*/ 0 w 21600"/>
                  <a:gd name="T13" fmla="*/ 10800 h 21600"/>
                  <a:gd name="T14" fmla="*/ 999 w 21600"/>
                  <a:gd name="T15" fmla="*/ 12174 h 21600"/>
                  <a:gd name="T16" fmla="*/ 20813 w 21600"/>
                  <a:gd name="T17" fmla="*/ 1714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T14" t="T15" r="T16" b="T17"/>
                <a:pathLst>
                  <a:path w="21600" h="21600" extrusionOk="0">
                    <a:moveTo>
                      <a:pt x="10757" y="21632"/>
                    </a:moveTo>
                    <a:lnTo>
                      <a:pt x="5187" y="21632"/>
                    </a:lnTo>
                    <a:lnTo>
                      <a:pt x="85" y="17509"/>
                    </a:lnTo>
                    <a:lnTo>
                      <a:pt x="85" y="10849"/>
                    </a:lnTo>
                    <a:lnTo>
                      <a:pt x="85" y="81"/>
                    </a:lnTo>
                    <a:lnTo>
                      <a:pt x="10757" y="81"/>
                    </a:lnTo>
                    <a:lnTo>
                      <a:pt x="21706" y="81"/>
                    </a:lnTo>
                    <a:lnTo>
                      <a:pt x="21706" y="10652"/>
                    </a:lnTo>
                    <a:lnTo>
                      <a:pt x="21706" y="21632"/>
                    </a:lnTo>
                    <a:lnTo>
                      <a:pt x="10757" y="21632"/>
                    </a:lnTo>
                    <a:close/>
                  </a:path>
                  <a:path w="21600" h="21600" extrusionOk="0">
                    <a:moveTo>
                      <a:pt x="85" y="17509"/>
                    </a:moveTo>
                    <a:lnTo>
                      <a:pt x="5187" y="17509"/>
                    </a:lnTo>
                    <a:lnTo>
                      <a:pt x="5187" y="21632"/>
                    </a:lnTo>
                    <a:lnTo>
                      <a:pt x="85" y="17509"/>
                    </a:lnTo>
                    <a:close/>
                  </a:path>
                  <a:path w="21600" h="21600" extrusionOk="0">
                    <a:moveTo>
                      <a:pt x="5251" y="7101"/>
                    </a:moveTo>
                    <a:lnTo>
                      <a:pt x="5251" y="11160"/>
                    </a:lnTo>
                    <a:lnTo>
                      <a:pt x="16306" y="11160"/>
                    </a:lnTo>
                    <a:lnTo>
                      <a:pt x="16306" y="7052"/>
                    </a:lnTo>
                    <a:lnTo>
                      <a:pt x="16901" y="6561"/>
                    </a:lnTo>
                    <a:lnTo>
                      <a:pt x="15264" y="5236"/>
                    </a:lnTo>
                    <a:lnTo>
                      <a:pt x="15264" y="1636"/>
                    </a:lnTo>
                    <a:lnTo>
                      <a:pt x="13478" y="1636"/>
                    </a:lnTo>
                    <a:lnTo>
                      <a:pt x="13478" y="3698"/>
                    </a:lnTo>
                    <a:lnTo>
                      <a:pt x="11182" y="1669"/>
                    </a:lnTo>
                    <a:lnTo>
                      <a:pt x="4847" y="6561"/>
                    </a:lnTo>
                    <a:lnTo>
                      <a:pt x="5251" y="7101"/>
                    </a:lnTo>
                    <a:close/>
                  </a:path>
                  <a:path w="21600" h="21600" extrusionOk="0">
                    <a:moveTo>
                      <a:pt x="9396" y="11160"/>
                    </a:moveTo>
                    <a:lnTo>
                      <a:pt x="9396" y="7772"/>
                    </a:lnTo>
                    <a:lnTo>
                      <a:pt x="11820" y="7772"/>
                    </a:lnTo>
                    <a:lnTo>
                      <a:pt x="11820" y="11160"/>
                    </a:lnTo>
                    <a:lnTo>
                      <a:pt x="9396" y="11160"/>
                    </a:lnTo>
                    <a:close/>
                  </a:path>
                </a:pathLst>
              </a:custGeom>
              <a:solidFill>
                <a:srgbClr val="D8EBB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chemeClr val="tx2"/>
                </a:outerShdw>
              </a:effectLst>
            </p:spPr>
            <p:txBody>
              <a:bodyPr/>
              <a:lstStyle/>
              <a:p>
                <a:pPr>
                  <a:spcBef>
                    <a:spcPct val="20000"/>
                  </a:spcBef>
                  <a:buClr>
                    <a:schemeClr val="accent2"/>
                  </a:buClr>
                  <a:buFontTx/>
                  <a:buChar char="•"/>
                  <a:defRPr/>
                </a:pPr>
                <a:endParaRPr lang="zh-CN" altLang="en-US">
                  <a:ea typeface="+mn-ea"/>
                </a:endParaRPr>
              </a:p>
            </p:txBody>
          </p:sp>
          <p:pic>
            <p:nvPicPr>
              <p:cNvPr id="40976" name="Picture 2" descr="C:\Users\Administrator\Desktop\capture00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43089" y="2060848"/>
                <a:ext cx="4905375" cy="30956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40969" name="组合 7"/>
            <p:cNvGrpSpPr>
              <a:grpSpLocks/>
            </p:cNvGrpSpPr>
            <p:nvPr/>
          </p:nvGrpSpPr>
          <p:grpSpPr bwMode="auto">
            <a:xfrm>
              <a:off x="827584" y="5229200"/>
              <a:ext cx="1113085" cy="1080120"/>
              <a:chOff x="3707904" y="1916832"/>
              <a:chExt cx="5073525" cy="4032448"/>
            </a:xfrm>
          </p:grpSpPr>
          <p:sp>
            <p:nvSpPr>
              <p:cNvPr id="12" name="Homepage"/>
              <p:cNvSpPr>
                <a:spLocks noEditPoints="1" noChangeArrowheads="1"/>
              </p:cNvSpPr>
              <p:nvPr/>
            </p:nvSpPr>
            <p:spPr bwMode="auto">
              <a:xfrm>
                <a:off x="3707653" y="1916832"/>
                <a:ext cx="5074027" cy="4032448"/>
              </a:xfrm>
              <a:custGeom>
                <a:avLst/>
                <a:gdLst>
                  <a:gd name="T0" fmla="*/ 0 w 21600"/>
                  <a:gd name="T1" fmla="*/ 0 h 21600"/>
                  <a:gd name="T2" fmla="*/ 10800 w 21600"/>
                  <a:gd name="T3" fmla="*/ 0 h 21600"/>
                  <a:gd name="T4" fmla="*/ 21600 w 21600"/>
                  <a:gd name="T5" fmla="*/ 0 h 21600"/>
                  <a:gd name="T6" fmla="*/ 21600 w 21600"/>
                  <a:gd name="T7" fmla="*/ 10800 h 21600"/>
                  <a:gd name="T8" fmla="*/ 21600 w 21600"/>
                  <a:gd name="T9" fmla="*/ 21600 h 21600"/>
                  <a:gd name="T10" fmla="*/ 10800 w 21600"/>
                  <a:gd name="T11" fmla="*/ 21600 h 21600"/>
                  <a:gd name="T12" fmla="*/ 0 w 21600"/>
                  <a:gd name="T13" fmla="*/ 10800 h 21600"/>
                  <a:gd name="T14" fmla="*/ 999 w 21600"/>
                  <a:gd name="T15" fmla="*/ 12174 h 21600"/>
                  <a:gd name="T16" fmla="*/ 20813 w 21600"/>
                  <a:gd name="T17" fmla="*/ 1714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T14" t="T15" r="T16" b="T17"/>
                <a:pathLst>
                  <a:path w="21600" h="21600" extrusionOk="0">
                    <a:moveTo>
                      <a:pt x="10757" y="21632"/>
                    </a:moveTo>
                    <a:lnTo>
                      <a:pt x="5187" y="21632"/>
                    </a:lnTo>
                    <a:lnTo>
                      <a:pt x="85" y="17509"/>
                    </a:lnTo>
                    <a:lnTo>
                      <a:pt x="85" y="10849"/>
                    </a:lnTo>
                    <a:lnTo>
                      <a:pt x="85" y="81"/>
                    </a:lnTo>
                    <a:lnTo>
                      <a:pt x="10757" y="81"/>
                    </a:lnTo>
                    <a:lnTo>
                      <a:pt x="21706" y="81"/>
                    </a:lnTo>
                    <a:lnTo>
                      <a:pt x="21706" y="10652"/>
                    </a:lnTo>
                    <a:lnTo>
                      <a:pt x="21706" y="21632"/>
                    </a:lnTo>
                    <a:lnTo>
                      <a:pt x="10757" y="21632"/>
                    </a:lnTo>
                    <a:close/>
                  </a:path>
                  <a:path w="21600" h="21600" extrusionOk="0">
                    <a:moveTo>
                      <a:pt x="85" y="17509"/>
                    </a:moveTo>
                    <a:lnTo>
                      <a:pt x="5187" y="17509"/>
                    </a:lnTo>
                    <a:lnTo>
                      <a:pt x="5187" y="21632"/>
                    </a:lnTo>
                    <a:lnTo>
                      <a:pt x="85" y="17509"/>
                    </a:lnTo>
                    <a:close/>
                  </a:path>
                  <a:path w="21600" h="21600" extrusionOk="0">
                    <a:moveTo>
                      <a:pt x="5251" y="7101"/>
                    </a:moveTo>
                    <a:lnTo>
                      <a:pt x="5251" y="11160"/>
                    </a:lnTo>
                    <a:lnTo>
                      <a:pt x="16306" y="11160"/>
                    </a:lnTo>
                    <a:lnTo>
                      <a:pt x="16306" y="7052"/>
                    </a:lnTo>
                    <a:lnTo>
                      <a:pt x="16901" y="6561"/>
                    </a:lnTo>
                    <a:lnTo>
                      <a:pt x="15264" y="5236"/>
                    </a:lnTo>
                    <a:lnTo>
                      <a:pt x="15264" y="1636"/>
                    </a:lnTo>
                    <a:lnTo>
                      <a:pt x="13478" y="1636"/>
                    </a:lnTo>
                    <a:lnTo>
                      <a:pt x="13478" y="3698"/>
                    </a:lnTo>
                    <a:lnTo>
                      <a:pt x="11182" y="1669"/>
                    </a:lnTo>
                    <a:lnTo>
                      <a:pt x="4847" y="6561"/>
                    </a:lnTo>
                    <a:lnTo>
                      <a:pt x="5251" y="7101"/>
                    </a:lnTo>
                    <a:close/>
                  </a:path>
                  <a:path w="21600" h="21600" extrusionOk="0">
                    <a:moveTo>
                      <a:pt x="9396" y="11160"/>
                    </a:moveTo>
                    <a:lnTo>
                      <a:pt x="9396" y="7772"/>
                    </a:lnTo>
                    <a:lnTo>
                      <a:pt x="11820" y="7772"/>
                    </a:lnTo>
                    <a:lnTo>
                      <a:pt x="11820" y="11160"/>
                    </a:lnTo>
                    <a:lnTo>
                      <a:pt x="9396" y="11160"/>
                    </a:lnTo>
                    <a:close/>
                  </a:path>
                </a:pathLst>
              </a:custGeom>
              <a:solidFill>
                <a:srgbClr val="D8EBB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chemeClr val="tx2"/>
                </a:outerShdw>
              </a:effectLst>
            </p:spPr>
            <p:txBody>
              <a:bodyPr/>
              <a:lstStyle/>
              <a:p>
                <a:pPr>
                  <a:spcBef>
                    <a:spcPct val="20000"/>
                  </a:spcBef>
                  <a:buClr>
                    <a:schemeClr val="accent2"/>
                  </a:buClr>
                  <a:buFontTx/>
                  <a:buChar char="•"/>
                  <a:defRPr/>
                </a:pPr>
                <a:endParaRPr lang="zh-CN" altLang="en-US">
                  <a:ea typeface="+mn-ea"/>
                </a:endParaRPr>
              </a:p>
            </p:txBody>
          </p:sp>
          <p:pic>
            <p:nvPicPr>
              <p:cNvPr id="40974" name="Picture 2" descr="C:\Users\Administrator\Desktop\capture00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43089" y="2060848"/>
                <a:ext cx="4905375" cy="30956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40970" name="组合 4"/>
            <p:cNvGrpSpPr>
              <a:grpSpLocks/>
            </p:cNvGrpSpPr>
            <p:nvPr/>
          </p:nvGrpSpPr>
          <p:grpSpPr bwMode="auto">
            <a:xfrm>
              <a:off x="611560" y="5445224"/>
              <a:ext cx="1113085" cy="1080120"/>
              <a:chOff x="3707904" y="1916832"/>
              <a:chExt cx="5073525" cy="4032448"/>
            </a:xfrm>
          </p:grpSpPr>
          <p:sp>
            <p:nvSpPr>
              <p:cNvPr id="10" name="Homepage"/>
              <p:cNvSpPr>
                <a:spLocks noEditPoints="1" noChangeArrowheads="1"/>
              </p:cNvSpPr>
              <p:nvPr/>
            </p:nvSpPr>
            <p:spPr bwMode="auto">
              <a:xfrm>
                <a:off x="3707904" y="1916832"/>
                <a:ext cx="5074027" cy="4032448"/>
              </a:xfrm>
              <a:custGeom>
                <a:avLst/>
                <a:gdLst>
                  <a:gd name="T0" fmla="*/ 0 w 21600"/>
                  <a:gd name="T1" fmla="*/ 0 h 21600"/>
                  <a:gd name="T2" fmla="*/ 10800 w 21600"/>
                  <a:gd name="T3" fmla="*/ 0 h 21600"/>
                  <a:gd name="T4" fmla="*/ 21600 w 21600"/>
                  <a:gd name="T5" fmla="*/ 0 h 21600"/>
                  <a:gd name="T6" fmla="*/ 21600 w 21600"/>
                  <a:gd name="T7" fmla="*/ 10800 h 21600"/>
                  <a:gd name="T8" fmla="*/ 21600 w 21600"/>
                  <a:gd name="T9" fmla="*/ 21600 h 21600"/>
                  <a:gd name="T10" fmla="*/ 10800 w 21600"/>
                  <a:gd name="T11" fmla="*/ 21600 h 21600"/>
                  <a:gd name="T12" fmla="*/ 0 w 21600"/>
                  <a:gd name="T13" fmla="*/ 10800 h 21600"/>
                  <a:gd name="T14" fmla="*/ 999 w 21600"/>
                  <a:gd name="T15" fmla="*/ 12174 h 21600"/>
                  <a:gd name="T16" fmla="*/ 20813 w 21600"/>
                  <a:gd name="T17" fmla="*/ 1714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T14" t="T15" r="T16" b="T17"/>
                <a:pathLst>
                  <a:path w="21600" h="21600" extrusionOk="0">
                    <a:moveTo>
                      <a:pt x="10757" y="21632"/>
                    </a:moveTo>
                    <a:lnTo>
                      <a:pt x="5187" y="21632"/>
                    </a:lnTo>
                    <a:lnTo>
                      <a:pt x="85" y="17509"/>
                    </a:lnTo>
                    <a:lnTo>
                      <a:pt x="85" y="10849"/>
                    </a:lnTo>
                    <a:lnTo>
                      <a:pt x="85" y="81"/>
                    </a:lnTo>
                    <a:lnTo>
                      <a:pt x="10757" y="81"/>
                    </a:lnTo>
                    <a:lnTo>
                      <a:pt x="21706" y="81"/>
                    </a:lnTo>
                    <a:lnTo>
                      <a:pt x="21706" y="10652"/>
                    </a:lnTo>
                    <a:lnTo>
                      <a:pt x="21706" y="21632"/>
                    </a:lnTo>
                    <a:lnTo>
                      <a:pt x="10757" y="21632"/>
                    </a:lnTo>
                    <a:close/>
                  </a:path>
                  <a:path w="21600" h="21600" extrusionOk="0">
                    <a:moveTo>
                      <a:pt x="85" y="17509"/>
                    </a:moveTo>
                    <a:lnTo>
                      <a:pt x="5187" y="17509"/>
                    </a:lnTo>
                    <a:lnTo>
                      <a:pt x="5187" y="21632"/>
                    </a:lnTo>
                    <a:lnTo>
                      <a:pt x="85" y="17509"/>
                    </a:lnTo>
                    <a:close/>
                  </a:path>
                  <a:path w="21600" h="21600" extrusionOk="0">
                    <a:moveTo>
                      <a:pt x="5251" y="7101"/>
                    </a:moveTo>
                    <a:lnTo>
                      <a:pt x="5251" y="11160"/>
                    </a:lnTo>
                    <a:lnTo>
                      <a:pt x="16306" y="11160"/>
                    </a:lnTo>
                    <a:lnTo>
                      <a:pt x="16306" y="7052"/>
                    </a:lnTo>
                    <a:lnTo>
                      <a:pt x="16901" y="6561"/>
                    </a:lnTo>
                    <a:lnTo>
                      <a:pt x="15264" y="5236"/>
                    </a:lnTo>
                    <a:lnTo>
                      <a:pt x="15264" y="1636"/>
                    </a:lnTo>
                    <a:lnTo>
                      <a:pt x="13478" y="1636"/>
                    </a:lnTo>
                    <a:lnTo>
                      <a:pt x="13478" y="3698"/>
                    </a:lnTo>
                    <a:lnTo>
                      <a:pt x="11182" y="1669"/>
                    </a:lnTo>
                    <a:lnTo>
                      <a:pt x="4847" y="6561"/>
                    </a:lnTo>
                    <a:lnTo>
                      <a:pt x="5251" y="7101"/>
                    </a:lnTo>
                    <a:close/>
                  </a:path>
                  <a:path w="21600" h="21600" extrusionOk="0">
                    <a:moveTo>
                      <a:pt x="9396" y="11160"/>
                    </a:moveTo>
                    <a:lnTo>
                      <a:pt x="9396" y="7772"/>
                    </a:lnTo>
                    <a:lnTo>
                      <a:pt x="11820" y="7772"/>
                    </a:lnTo>
                    <a:lnTo>
                      <a:pt x="11820" y="11160"/>
                    </a:lnTo>
                    <a:lnTo>
                      <a:pt x="9396" y="11160"/>
                    </a:lnTo>
                    <a:close/>
                  </a:path>
                </a:pathLst>
              </a:custGeom>
              <a:solidFill>
                <a:srgbClr val="D8EBB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chemeClr val="tx2"/>
                </a:outerShdw>
              </a:effectLst>
            </p:spPr>
            <p:txBody>
              <a:bodyPr/>
              <a:lstStyle/>
              <a:p>
                <a:pPr>
                  <a:spcBef>
                    <a:spcPct val="20000"/>
                  </a:spcBef>
                  <a:buClr>
                    <a:schemeClr val="accent2"/>
                  </a:buClr>
                  <a:buFontTx/>
                  <a:buChar char="•"/>
                  <a:defRPr/>
                </a:pPr>
                <a:endParaRPr lang="zh-CN" altLang="en-US">
                  <a:ea typeface="+mn-ea"/>
                </a:endParaRPr>
              </a:p>
            </p:txBody>
          </p:sp>
          <p:pic>
            <p:nvPicPr>
              <p:cNvPr id="40972" name="Picture 2" descr="C:\Users\Administrator\Desktop\capture00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43089" y="2060848"/>
                <a:ext cx="4905375" cy="30956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16" name="加号 15"/>
          <p:cNvSpPr/>
          <p:nvPr/>
        </p:nvSpPr>
        <p:spPr bwMode="auto">
          <a:xfrm>
            <a:off x="4140200" y="5049838"/>
            <a:ext cx="863600" cy="868362"/>
          </a:xfrm>
          <a:prstGeom prst="mathPlus">
            <a:avLst/>
          </a:prstGeom>
          <a:noFill/>
          <a:ln w="127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accent2"/>
              </a:buClr>
              <a:buFontTx/>
              <a:buChar char="•"/>
              <a:defRPr/>
            </a:pPr>
            <a:endParaRPr lang="zh-CN" altLang="en-US">
              <a:ea typeface="+mn-ea"/>
            </a:endParaRPr>
          </a:p>
        </p:txBody>
      </p:sp>
      <p:pic>
        <p:nvPicPr>
          <p:cNvPr id="40966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6200" y="4868863"/>
            <a:ext cx="1936750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矩形 18"/>
          <p:cNvSpPr/>
          <p:nvPr/>
        </p:nvSpPr>
        <p:spPr>
          <a:xfrm>
            <a:off x="833438" y="6342063"/>
            <a:ext cx="7916862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p"/>
              <a:defRPr/>
            </a:pPr>
            <a:r>
              <a:rPr lang="zh-CN" altLang="en-US" sz="2400" b="0" kern="0" dirty="0">
                <a:latin typeface="黑体" panose="02010609060101010101" pitchFamily="49" charset="-122"/>
                <a:ea typeface="黑体" panose="02010609060101010101" pitchFamily="49" charset="-122"/>
              </a:rPr>
              <a:t>一切有利于将需求描述清楚的表示方法和手段都可以！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 txBox="1">
            <a:spLocks noChangeArrowheads="1"/>
          </p:cNvSpPr>
          <p:nvPr/>
        </p:nvSpPr>
        <p:spPr bwMode="auto">
          <a:xfrm>
            <a:off x="528638" y="358775"/>
            <a:ext cx="82296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908050" indent="-436563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304925" indent="-395288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93863" indent="-3873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93913" indent="-398463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51113" indent="-398463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3008313" indent="-398463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65513" indent="-398463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922713" indent="-398463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如何描述软件需求项？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22263" y="1811338"/>
            <a:ext cx="8435975" cy="4903787"/>
          </a:xfrm>
          <a:prstGeom prst="rect">
            <a:avLst/>
          </a:prstGeom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+mn-lt"/>
                <a:ea typeface="+mn-ea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+mn-lt"/>
                <a:ea typeface="+mn-ea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720000" eaLnBrk="1">
              <a:lnSpc>
                <a:spcPct val="150000"/>
              </a:lnSpc>
              <a:defRPr/>
            </a:pPr>
            <a:r>
              <a:rPr lang="zh-CN" altLang="en-US" sz="2800" kern="0" dirty="0">
                <a:latin typeface="宋体" panose="02010600030101010101" pitchFamily="2" charset="-122"/>
              </a:rPr>
              <a:t>如何描述功能</a:t>
            </a:r>
            <a:r>
              <a:rPr lang="zh-CN" altLang="en-US" sz="2800" kern="0" dirty="0">
                <a:solidFill>
                  <a:srgbClr val="FF0000"/>
                </a:solidFill>
                <a:latin typeface="宋体" panose="02010600030101010101" pitchFamily="2" charset="-122"/>
              </a:rPr>
              <a:t>需求项</a:t>
            </a:r>
            <a:r>
              <a:rPr lang="zh-CN" altLang="en-US" sz="2800" kern="0" dirty="0">
                <a:latin typeface="宋体" panose="02010600030101010101" pitchFamily="2" charset="-122"/>
              </a:rPr>
              <a:t>？</a:t>
            </a:r>
            <a:endParaRPr lang="en-US" altLang="zh-CN" sz="2800" kern="0" dirty="0">
              <a:latin typeface="宋体" panose="02010600030101010101" pitchFamily="2" charset="-122"/>
            </a:endParaRPr>
          </a:p>
          <a:p>
            <a:pPr marL="720000" eaLnBrk="1">
              <a:lnSpc>
                <a:spcPct val="150000"/>
              </a:lnSpc>
              <a:defRPr/>
            </a:pPr>
            <a:r>
              <a:rPr lang="zh-CN" altLang="en-US" sz="2800" kern="0" dirty="0">
                <a:latin typeface="宋体" panose="02010600030101010101" pitchFamily="2" charset="-122"/>
              </a:rPr>
              <a:t>如何描述非功能性</a:t>
            </a:r>
            <a:r>
              <a:rPr lang="zh-CN" altLang="en-US" sz="2800" kern="0" dirty="0">
                <a:solidFill>
                  <a:srgbClr val="FF0000"/>
                </a:solidFill>
                <a:latin typeface="宋体" panose="02010600030101010101" pitchFamily="2" charset="-122"/>
              </a:rPr>
              <a:t>需求项</a:t>
            </a:r>
            <a:r>
              <a:rPr lang="zh-CN" altLang="en-US" sz="2800" kern="0" dirty="0">
                <a:latin typeface="宋体" panose="02010600030101010101" pitchFamily="2" charset="-122"/>
              </a:rPr>
              <a:t>（质量需求项、约束性需求项）？</a:t>
            </a:r>
            <a:endParaRPr lang="en-US" altLang="zh-CN" sz="2800" kern="0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pull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 txBox="1">
            <a:spLocks noChangeArrowheads="1"/>
          </p:cNvSpPr>
          <p:nvPr/>
        </p:nvSpPr>
        <p:spPr bwMode="auto">
          <a:xfrm>
            <a:off x="482600" y="358775"/>
            <a:ext cx="82296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908050" indent="-436563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304925" indent="-395288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93863" indent="-3873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93913" indent="-398463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51113" indent="-398463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3008313" indent="-398463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65513" indent="-398463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922713" indent="-398463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如何描述非功能性需求项？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50825" y="1765300"/>
            <a:ext cx="8435975" cy="4903788"/>
          </a:xfrm>
          <a:prstGeom prst="rect">
            <a:avLst/>
          </a:prstGeom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+mn-lt"/>
                <a:ea typeface="+mn-ea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+mn-lt"/>
                <a:ea typeface="+mn-ea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720000" eaLnBrk="1">
              <a:lnSpc>
                <a:spcPct val="150000"/>
              </a:lnSpc>
              <a:defRPr/>
            </a:pPr>
            <a:r>
              <a:rPr lang="zh-CN" altLang="en-US" kern="0" dirty="0">
                <a:latin typeface="宋体" panose="02010600030101010101" pitchFamily="2" charset="-122"/>
              </a:rPr>
              <a:t>用</a:t>
            </a:r>
            <a:r>
              <a:rPr lang="zh-CN" altLang="en-US" kern="0" dirty="0">
                <a:solidFill>
                  <a:srgbClr val="FF0000"/>
                </a:solidFill>
                <a:latin typeface="宋体" panose="02010600030101010101" pitchFamily="2" charset="-122"/>
              </a:rPr>
              <a:t>简洁</a:t>
            </a:r>
            <a:r>
              <a:rPr lang="zh-CN" altLang="en-US" kern="0" dirty="0">
                <a:latin typeface="宋体" panose="02010600030101010101" pitchFamily="2" charset="-122"/>
              </a:rPr>
              <a:t>、</a:t>
            </a:r>
            <a:r>
              <a:rPr lang="zh-CN" altLang="en-US" kern="0" dirty="0">
                <a:solidFill>
                  <a:srgbClr val="FF0000"/>
                </a:solidFill>
                <a:latin typeface="宋体" panose="02010600030101010101" pitchFamily="2" charset="-122"/>
              </a:rPr>
              <a:t>清晰</a:t>
            </a:r>
            <a:r>
              <a:rPr lang="zh-CN" altLang="en-US" kern="0" dirty="0">
                <a:latin typeface="宋体" panose="02010600030101010101" pitchFamily="2" charset="-122"/>
              </a:rPr>
              <a:t>（</a:t>
            </a:r>
            <a:r>
              <a:rPr lang="zh-CN" altLang="en-US" kern="0" dirty="0">
                <a:solidFill>
                  <a:srgbClr val="FF0000"/>
                </a:solidFill>
                <a:latin typeface="宋体" panose="02010600030101010101" pitchFamily="2" charset="-122"/>
              </a:rPr>
              <a:t>无歧义</a:t>
            </a:r>
            <a:r>
              <a:rPr lang="zh-CN" altLang="en-US" kern="0" dirty="0">
                <a:latin typeface="宋体" panose="02010600030101010101" pitchFamily="2" charset="-122"/>
              </a:rPr>
              <a:t>）、</a:t>
            </a:r>
            <a:r>
              <a:rPr lang="zh-CN" altLang="en-US" kern="0" dirty="0">
                <a:solidFill>
                  <a:srgbClr val="FF0000"/>
                </a:solidFill>
                <a:latin typeface="宋体" panose="02010600030101010101" pitchFamily="2" charset="-122"/>
              </a:rPr>
              <a:t>肯定</a:t>
            </a:r>
            <a:r>
              <a:rPr lang="zh-CN" altLang="en-US" kern="0" dirty="0">
                <a:latin typeface="宋体" panose="02010600030101010101" pitchFamily="2" charset="-122"/>
              </a:rPr>
              <a:t>的自然语言句子或 短段落 描述非功能需求，例如</a:t>
            </a:r>
            <a:r>
              <a:rPr lang="zh-CN" altLang="en-US" b="0" kern="0" dirty="0">
                <a:latin typeface="宋体" panose="02010600030101010101" pitchFamily="2" charset="-122"/>
              </a:rPr>
              <a:t>：</a:t>
            </a:r>
            <a:endParaRPr lang="en-US" altLang="zh-CN" b="0" kern="0" dirty="0">
              <a:latin typeface="宋体" panose="02010600030101010101" pitchFamily="2" charset="-122"/>
            </a:endParaRPr>
          </a:p>
          <a:p>
            <a:pPr marL="1253400" lvl="1" eaLnBrk="1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lang="zh-CN" altLang="en-US" sz="2400" b="0" kern="0" dirty="0">
                <a:latin typeface="微软雅黑" pitchFamily="34" charset="-122"/>
                <a:ea typeface="微软雅黑" pitchFamily="34" charset="-122"/>
              </a:rPr>
              <a:t>系统在用户输入齐备后</a:t>
            </a:r>
            <a:r>
              <a:rPr lang="en-US" altLang="zh-CN" sz="2400" b="0" kern="0" dirty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400" b="0" kern="0" dirty="0">
                <a:latin typeface="微软雅黑" pitchFamily="34" charset="-122"/>
                <a:ea typeface="微软雅黑" pitchFamily="34" charset="-122"/>
              </a:rPr>
              <a:t>秒之内弹出车票</a:t>
            </a:r>
            <a:endParaRPr lang="en-US" altLang="zh-CN" sz="2400" b="0" kern="0" dirty="0">
              <a:latin typeface="微软雅黑" pitchFamily="34" charset="-122"/>
              <a:ea typeface="微软雅黑" pitchFamily="34" charset="-122"/>
            </a:endParaRPr>
          </a:p>
          <a:p>
            <a:pPr marL="1253400" lvl="1" eaLnBrk="1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lang="zh-CN" altLang="en-US" sz="2400" b="0" kern="0" dirty="0">
                <a:latin typeface="微软雅黑" pitchFamily="34" charset="-122"/>
                <a:ea typeface="微软雅黑" pitchFamily="34" charset="-122"/>
              </a:rPr>
              <a:t>目标软件必须在</a:t>
            </a:r>
            <a:r>
              <a:rPr lang="en-US" altLang="zh-CN" sz="2400" b="0" kern="0" dirty="0">
                <a:latin typeface="微软雅黑" pitchFamily="34" charset="-122"/>
                <a:ea typeface="微软雅黑" pitchFamily="34" charset="-122"/>
              </a:rPr>
              <a:t>0.5</a:t>
            </a:r>
            <a:r>
              <a:rPr lang="zh-CN" altLang="en-US" sz="2400" b="0" kern="0" dirty="0">
                <a:latin typeface="微软雅黑" pitchFamily="34" charset="-122"/>
                <a:ea typeface="微软雅黑" pitchFamily="34" charset="-122"/>
              </a:rPr>
              <a:t>秒内响应外部事件</a:t>
            </a:r>
            <a:endParaRPr lang="en-US" altLang="zh-CN" sz="2400" b="0" kern="0" dirty="0">
              <a:latin typeface="微软雅黑" pitchFamily="34" charset="-122"/>
              <a:ea typeface="微软雅黑" pitchFamily="34" charset="-122"/>
            </a:endParaRPr>
          </a:p>
          <a:p>
            <a:pPr marL="1253400" lvl="1" eaLnBrk="1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lang="zh-CN" altLang="en-US" sz="2400" b="0" kern="0" dirty="0">
                <a:latin typeface="微软雅黑" pitchFamily="34" charset="-122"/>
                <a:ea typeface="微软雅黑" pitchFamily="34" charset="-122"/>
              </a:rPr>
              <a:t>针对任意目标地点</a:t>
            </a:r>
            <a:r>
              <a:rPr lang="zh-CN" altLang="en-US" sz="2400" b="0" kern="0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en-US" altLang="zh-CN" sz="2400" b="0" kern="0" dirty="0">
                <a:latin typeface="微软雅黑" pitchFamily="34" charset="-122"/>
                <a:ea typeface="微软雅黑" pitchFamily="34" charset="-122"/>
              </a:rPr>
              <a:t>MCS</a:t>
            </a:r>
            <a:r>
              <a:rPr lang="zh-CN" altLang="en-US" sz="2400" b="0" kern="0" dirty="0">
                <a:latin typeface="微软雅黑" pitchFamily="34" charset="-122"/>
                <a:ea typeface="微软雅黑" pitchFamily="34" charset="-122"/>
              </a:rPr>
              <a:t>必须在</a:t>
            </a:r>
            <a:r>
              <a:rPr lang="en-US" altLang="zh-CN" sz="2400" b="0" kern="0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400" b="0" kern="0" dirty="0">
                <a:latin typeface="微软雅黑" pitchFamily="34" charset="-122"/>
                <a:ea typeface="微软雅黑" pitchFamily="34" charset="-122"/>
              </a:rPr>
              <a:t>秒内完成最优路径规划</a:t>
            </a:r>
            <a:endParaRPr lang="en-US" altLang="zh-CN" sz="2400" b="0" kern="0" dirty="0">
              <a:latin typeface="微软雅黑" pitchFamily="34" charset="-122"/>
              <a:ea typeface="微软雅黑" pitchFamily="34" charset="-122"/>
            </a:endParaRPr>
          </a:p>
          <a:p>
            <a:pPr marL="1253400" lvl="1" eaLnBrk="1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lang="en-US" altLang="zh-CN" sz="2400" b="0" kern="0" dirty="0"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</p:spTree>
  </p:cSld>
  <p:clrMapOvr>
    <a:masterClrMapping/>
  </p:clrMapOvr>
  <p:transition>
    <p:pull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 txBox="1">
            <a:spLocks noChangeArrowheads="1"/>
          </p:cNvSpPr>
          <p:nvPr/>
        </p:nvSpPr>
        <p:spPr bwMode="auto">
          <a:xfrm>
            <a:off x="528638" y="323850"/>
            <a:ext cx="82296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908050" indent="-436563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304925" indent="-395288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93863" indent="-3873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93913" indent="-398463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51113" indent="-398463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3008313" indent="-398463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65513" indent="-398463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922713" indent="-398463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如何描述功能需求项？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57200" y="1765300"/>
            <a:ext cx="8435975" cy="4903788"/>
          </a:xfrm>
          <a:prstGeom prst="rect">
            <a:avLst/>
          </a:prstGeom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+mn-lt"/>
                <a:ea typeface="+mn-ea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+mn-lt"/>
                <a:ea typeface="+mn-ea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720000" eaLnBrk="1">
              <a:lnSpc>
                <a:spcPct val="150000"/>
              </a:lnSpc>
              <a:defRPr/>
            </a:pPr>
            <a:r>
              <a:rPr lang="zh-CN" altLang="en-US" kern="0" dirty="0">
                <a:latin typeface="宋体" panose="02010600030101010101" pitchFamily="2" charset="-122"/>
              </a:rPr>
              <a:t>直观上，可将功能理解为</a:t>
            </a:r>
            <a:r>
              <a:rPr lang="zh-CN" altLang="en-US" kern="0" dirty="0">
                <a:solidFill>
                  <a:srgbClr val="FF0000"/>
                </a:solidFill>
                <a:latin typeface="宋体" panose="02010600030101010101" pitchFamily="2" charset="-122"/>
              </a:rPr>
              <a:t>输入</a:t>
            </a:r>
            <a:r>
              <a:rPr lang="en-US" altLang="zh-CN" kern="0" dirty="0">
                <a:solidFill>
                  <a:srgbClr val="FF0000"/>
                </a:solidFill>
                <a:latin typeface="宋体" panose="02010600030101010101" pitchFamily="2" charset="-122"/>
              </a:rPr>
              <a:t>-</a:t>
            </a:r>
            <a:r>
              <a:rPr lang="zh-CN" altLang="en-US" kern="0" dirty="0">
                <a:solidFill>
                  <a:srgbClr val="FF0000"/>
                </a:solidFill>
                <a:latin typeface="宋体" panose="02010600030101010101" pitchFamily="2" charset="-122"/>
              </a:rPr>
              <a:t>输出关系</a:t>
            </a:r>
            <a:r>
              <a:rPr lang="zh-CN" altLang="en-US" kern="0" dirty="0">
                <a:latin typeface="宋体" panose="02010600030101010101" pitchFamily="2" charset="-122"/>
              </a:rPr>
              <a:t>，功能需求项可表示为：</a:t>
            </a:r>
            <a:endParaRPr lang="en-US" altLang="zh-CN" kern="0" dirty="0">
              <a:latin typeface="宋体" panose="02010600030101010101" pitchFamily="2" charset="-122"/>
            </a:endParaRPr>
          </a:p>
          <a:p>
            <a:pPr marL="1253400" lvl="1" eaLnBrk="1">
              <a:lnSpc>
                <a:spcPct val="150000"/>
              </a:lnSpc>
              <a:defRPr/>
            </a:pPr>
            <a:r>
              <a:rPr lang="zh-CN" altLang="en-US" sz="2400" b="0" kern="0" dirty="0">
                <a:latin typeface="微软雅黑" pitchFamily="34" charset="-122"/>
                <a:ea typeface="微软雅黑" pitchFamily="34" charset="-122"/>
              </a:rPr>
              <a:t>输入数据</a:t>
            </a:r>
            <a:r>
              <a:rPr lang="zh-CN" altLang="en-US" sz="2400" b="0" kern="0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en-US" sz="2400" b="0" kern="0" dirty="0">
                <a:latin typeface="微软雅黑" pitchFamily="34" charset="-122"/>
                <a:ea typeface="微软雅黑" pitchFamily="34" charset="-122"/>
              </a:rPr>
              <a:t>以及对输入数据的约束或要求</a:t>
            </a:r>
            <a:endParaRPr lang="en-US" altLang="zh-CN" sz="2400" b="0" kern="0" dirty="0">
              <a:latin typeface="微软雅黑" pitchFamily="34" charset="-122"/>
              <a:ea typeface="微软雅黑" pitchFamily="34" charset="-122"/>
            </a:endParaRPr>
          </a:p>
          <a:p>
            <a:pPr marL="1253400" lvl="1" eaLnBrk="1">
              <a:lnSpc>
                <a:spcPct val="150000"/>
              </a:lnSpc>
              <a:defRPr/>
            </a:pPr>
            <a:r>
              <a:rPr lang="zh-CN" altLang="en-US" sz="2400" b="0" kern="0" dirty="0">
                <a:latin typeface="微软雅黑" pitchFamily="34" charset="-122"/>
                <a:ea typeface="微软雅黑" pitchFamily="34" charset="-122"/>
              </a:rPr>
              <a:t>输出数据</a:t>
            </a:r>
            <a:endParaRPr lang="en-US" altLang="zh-CN" sz="2400" b="0" kern="0" dirty="0">
              <a:latin typeface="微软雅黑" pitchFamily="34" charset="-122"/>
              <a:ea typeface="微软雅黑" pitchFamily="34" charset="-122"/>
            </a:endParaRPr>
          </a:p>
          <a:p>
            <a:pPr marL="1253400" lvl="1" eaLnBrk="1">
              <a:lnSpc>
                <a:spcPct val="150000"/>
              </a:lnSpc>
              <a:defRPr/>
            </a:pPr>
            <a:r>
              <a:rPr lang="zh-CN" altLang="en-US" sz="2400" b="0" kern="0" dirty="0">
                <a:latin typeface="微软雅黑" pitchFamily="34" charset="-122"/>
                <a:ea typeface="微软雅黑" pitchFamily="34" charset="-122"/>
              </a:rPr>
              <a:t>对输出数据的期望</a:t>
            </a:r>
            <a:r>
              <a:rPr lang="zh-CN" altLang="en-US" sz="2400" b="0" kern="0" dirty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en-US" sz="2400" b="0" kern="0" dirty="0">
                <a:latin typeface="微软雅黑" pitchFamily="34" charset="-122"/>
                <a:ea typeface="微软雅黑" pitchFamily="34" charset="-122"/>
              </a:rPr>
              <a:t>以及对输入、输出数据之间关系的约束或要求</a:t>
            </a:r>
            <a:endParaRPr lang="en-US" altLang="zh-CN" sz="2400" b="0" kern="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>
    <p:pull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 txBox="1">
            <a:spLocks noChangeArrowheads="1"/>
          </p:cNvSpPr>
          <p:nvPr/>
        </p:nvSpPr>
        <p:spPr bwMode="auto">
          <a:xfrm>
            <a:off x="482600" y="358775"/>
            <a:ext cx="82296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908050" indent="-436563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304925" indent="-395288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93863" indent="-3873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93913" indent="-398463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51113" indent="-398463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3008313" indent="-398463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65513" indent="-398463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922713" indent="-398463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举例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22263" y="1763713"/>
            <a:ext cx="8435975" cy="4903787"/>
          </a:xfrm>
          <a:prstGeom prst="rect">
            <a:avLst/>
          </a:prstGeom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+mn-lt"/>
                <a:ea typeface="+mn-ea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+mn-lt"/>
                <a:ea typeface="+mn-ea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720000" eaLnBrk="1">
              <a:lnSpc>
                <a:spcPct val="140000"/>
              </a:lnSpc>
              <a:defRPr/>
            </a:pPr>
            <a:r>
              <a:rPr lang="zh-CN" altLang="en-US" sz="2800" kern="0" dirty="0">
                <a:latin typeface="宋体" panose="02010600030101010101" pitchFamily="2" charset="-122"/>
              </a:rPr>
              <a:t>需求项名称：照相控制</a:t>
            </a:r>
            <a:endParaRPr lang="en-US" altLang="zh-CN" sz="2800" kern="0" dirty="0">
              <a:latin typeface="宋体" panose="02010600030101010101" pitchFamily="2" charset="-122"/>
            </a:endParaRPr>
          </a:p>
          <a:p>
            <a:pPr marL="1253400" lvl="1" eaLnBrk="1">
              <a:lnSpc>
                <a:spcPct val="140000"/>
              </a:lnSpc>
              <a:defRPr/>
            </a:pPr>
            <a:r>
              <a:rPr lang="zh-CN" altLang="en-US" sz="2400" b="0" kern="0" dirty="0">
                <a:latin typeface="微软雅黑" pitchFamily="34" charset="-122"/>
                <a:ea typeface="微软雅黑" pitchFamily="34" charset="-122"/>
              </a:rPr>
              <a:t>输入数据：</a:t>
            </a:r>
            <a:r>
              <a:rPr lang="zh-CN" altLang="en-US" b="0" kern="0" dirty="0">
                <a:latin typeface="楷体" pitchFamily="49" charset="-122"/>
                <a:ea typeface="楷体" pitchFamily="49" charset="-122"/>
              </a:rPr>
              <a:t>月球车的当前坐标、方位，照相目标区域的坐标</a:t>
            </a:r>
            <a:endParaRPr lang="en-US" altLang="zh-CN" b="0" kern="0" dirty="0">
              <a:latin typeface="楷体" pitchFamily="49" charset="-122"/>
              <a:ea typeface="楷体" pitchFamily="49" charset="-122"/>
            </a:endParaRPr>
          </a:p>
          <a:p>
            <a:pPr marL="1253400" lvl="1" eaLnBrk="1">
              <a:lnSpc>
                <a:spcPct val="140000"/>
              </a:lnSpc>
              <a:defRPr/>
            </a:pPr>
            <a:r>
              <a:rPr lang="zh-CN" altLang="en-US" sz="2400" b="0" kern="0" dirty="0">
                <a:latin typeface="微软雅黑" pitchFamily="34" charset="-122"/>
                <a:ea typeface="微软雅黑" pitchFamily="34" charset="-122"/>
              </a:rPr>
              <a:t>输出数据：</a:t>
            </a:r>
            <a:r>
              <a:rPr lang="zh-CN" altLang="en-US" b="0" kern="0" dirty="0">
                <a:latin typeface="楷体" pitchFamily="49" charset="-122"/>
                <a:ea typeface="楷体" pitchFamily="49" charset="-122"/>
              </a:rPr>
              <a:t>月球车的方位调整指令、照相启动指令</a:t>
            </a:r>
            <a:endParaRPr lang="en-US" altLang="zh-CN" b="0" kern="0" dirty="0">
              <a:latin typeface="楷体" pitchFamily="49" charset="-122"/>
              <a:ea typeface="楷体" pitchFamily="49" charset="-122"/>
            </a:endParaRPr>
          </a:p>
          <a:p>
            <a:pPr marL="1253400" lvl="1" eaLnBrk="1">
              <a:lnSpc>
                <a:spcPct val="140000"/>
              </a:lnSpc>
              <a:defRPr/>
            </a:pPr>
            <a:r>
              <a:rPr lang="zh-CN" altLang="en-US" sz="2400" b="0" kern="0" dirty="0">
                <a:latin typeface="微软雅黑" pitchFamily="34" charset="-122"/>
                <a:ea typeface="微软雅黑" pitchFamily="34" charset="-122"/>
              </a:rPr>
              <a:t>要求：</a:t>
            </a:r>
            <a:r>
              <a:rPr lang="zh-CN" altLang="en-US" b="0" kern="0" dirty="0">
                <a:latin typeface="楷体" pitchFamily="49" charset="-122"/>
                <a:ea typeface="楷体" pitchFamily="49" charset="-122"/>
              </a:rPr>
              <a:t>照相启动前，相机必须位于目标区域的正前方</a:t>
            </a:r>
            <a:r>
              <a:rPr lang="en-US" altLang="zh-CN" b="0" kern="0" dirty="0"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b="0" kern="0" dirty="0">
                <a:latin typeface="楷体" pitchFamily="49" charset="-122"/>
                <a:ea typeface="楷体" pitchFamily="49" charset="-122"/>
              </a:rPr>
              <a:t>米</a:t>
            </a:r>
            <a:endParaRPr lang="en-US" altLang="zh-CN" b="0" kern="0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ransition>
    <p:pull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 txBox="1">
            <a:spLocks noChangeArrowheads="1"/>
          </p:cNvSpPr>
          <p:nvPr/>
        </p:nvSpPr>
        <p:spPr bwMode="auto">
          <a:xfrm>
            <a:off x="528638" y="323850"/>
            <a:ext cx="82296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908050" indent="-436563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304925" indent="-395288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93863" indent="-3873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93913" indent="-398463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51113" indent="-398463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3008313" indent="-398463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65513" indent="-398463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922713" indent="-398463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如何描述功能需求项？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57200" y="1765300"/>
            <a:ext cx="8435975" cy="4903788"/>
          </a:xfrm>
          <a:prstGeom prst="rect">
            <a:avLst/>
          </a:prstGeom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+mn-lt"/>
                <a:ea typeface="+mn-ea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+mn-lt"/>
                <a:ea typeface="+mn-ea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720000" eaLnBrk="1">
              <a:lnSpc>
                <a:spcPct val="150000"/>
              </a:lnSpc>
              <a:defRPr/>
            </a:pPr>
            <a:r>
              <a:rPr lang="zh-CN" altLang="en-US" kern="0" dirty="0">
                <a:latin typeface="宋体" panose="02010600030101010101" pitchFamily="2" charset="-122"/>
              </a:rPr>
              <a:t>在面向对象方法中，可将功能理解为</a:t>
            </a:r>
            <a:r>
              <a:rPr lang="zh-CN" altLang="en-US" kern="0" dirty="0">
                <a:solidFill>
                  <a:srgbClr val="FF0000"/>
                </a:solidFill>
                <a:latin typeface="宋体" panose="02010600030101010101" pitchFamily="2" charset="-122"/>
              </a:rPr>
              <a:t>对象的行为</a:t>
            </a:r>
            <a:r>
              <a:rPr lang="zh-CN" altLang="en-US" kern="0" dirty="0">
                <a:latin typeface="宋体" panose="02010600030101010101" pitchFamily="2" charset="-122"/>
              </a:rPr>
              <a:t>，功能需求项可表示为：</a:t>
            </a:r>
            <a:endParaRPr lang="en-US" altLang="zh-CN" kern="0" dirty="0">
              <a:latin typeface="宋体" panose="02010600030101010101" pitchFamily="2" charset="-122"/>
            </a:endParaRPr>
          </a:p>
          <a:p>
            <a:pPr marL="250100" indent="0" eaLnBrk="1">
              <a:lnSpc>
                <a:spcPct val="150000"/>
              </a:lnSpc>
              <a:buFont typeface="Wingdings" panose="05000000000000000000" pitchFamily="2" charset="2"/>
              <a:buNone/>
              <a:defRPr/>
            </a:pPr>
            <a:r>
              <a:rPr lang="en-US" altLang="zh-CN" kern="0" dirty="0">
                <a:latin typeface="宋体" panose="02010600030101010101" pitchFamily="2" charset="-122"/>
              </a:rPr>
              <a:t>   </a:t>
            </a:r>
            <a:r>
              <a:rPr lang="en-US" altLang="zh-CN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an actor(object),   do what,   so that (goal)</a:t>
            </a:r>
          </a:p>
          <a:p>
            <a:pPr marL="250100" indent="0" eaLnBrk="1">
              <a:lnSpc>
                <a:spcPct val="150000"/>
              </a:lnSpc>
              <a:buFont typeface="Wingdings" panose="05000000000000000000" pitchFamily="2" charset="2"/>
              <a:buNone/>
              <a:defRPr/>
            </a:pPr>
            <a:r>
              <a:rPr lang="zh-CN" altLang="en-US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例如：</a:t>
            </a:r>
            <a:r>
              <a:rPr lang="zh-CN" altLang="en-US" kern="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学生的选课功能</a:t>
            </a:r>
            <a:endParaRPr lang="en-US" altLang="zh-CN" kern="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07300" indent="-457200" eaLnBrk="1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lang="zh-CN" altLang="en-US" sz="2400" kern="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作为一个学生，能够执行选课操作，以便选择学生喜欢的课程，完成所需的学分。</a:t>
            </a:r>
            <a:endParaRPr lang="en-US" altLang="zh-CN" sz="2400" kern="0" dirty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pull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ChangeArrowheads="1"/>
          </p:cNvSpPr>
          <p:nvPr/>
        </p:nvSpPr>
        <p:spPr bwMode="auto">
          <a:xfrm>
            <a:off x="485775" y="503238"/>
            <a:ext cx="68770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90000"/>
              </a:lnSpc>
              <a:buClrTx/>
              <a:buFontTx/>
              <a:buNone/>
            </a:pPr>
            <a:r>
              <a:rPr lang="en-US" altLang="zh-CN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3.4 </a:t>
            </a: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需求获取的内容（通俗）</a:t>
            </a:r>
          </a:p>
        </p:txBody>
      </p:sp>
      <p:sp>
        <p:nvSpPr>
          <p:cNvPr id="49155" name="Rectangle 3"/>
          <p:cNvSpPr>
            <a:spLocks noChangeArrowheads="1"/>
          </p:cNvSpPr>
          <p:nvPr/>
        </p:nvSpPr>
        <p:spPr bwMode="auto">
          <a:xfrm>
            <a:off x="522288" y="1719263"/>
            <a:ext cx="7239000" cy="513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95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zh-CN" sz="2800" dirty="0">
                <a:latin typeface="宋体" panose="02010600030101010101" pitchFamily="2" charset="-122"/>
              </a:rPr>
              <a:t>(1) </a:t>
            </a:r>
            <a:r>
              <a:rPr lang="zh-CN" altLang="en-US" sz="2800" dirty="0">
                <a:latin typeface="宋体" panose="02010600030101010101" pitchFamily="2" charset="-122"/>
              </a:rPr>
              <a:t>功能</a:t>
            </a:r>
          </a:p>
          <a:p>
            <a:pPr>
              <a:lnSpc>
                <a:spcPct val="95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zh-CN" sz="2800" dirty="0">
                <a:latin typeface="宋体" panose="02010600030101010101" pitchFamily="2" charset="-122"/>
              </a:rPr>
              <a:t>(2) </a:t>
            </a:r>
            <a:r>
              <a:rPr lang="zh-CN" altLang="en-US" sz="2800" dirty="0">
                <a:latin typeface="宋体" panose="02010600030101010101" pitchFamily="2" charset="-122"/>
              </a:rPr>
              <a:t>性能</a:t>
            </a:r>
          </a:p>
          <a:p>
            <a:pPr>
              <a:lnSpc>
                <a:spcPct val="95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zh-CN" sz="2800" dirty="0">
                <a:latin typeface="宋体" panose="02010600030101010101" pitchFamily="2" charset="-122"/>
              </a:rPr>
              <a:t>(3) </a:t>
            </a:r>
            <a:r>
              <a:rPr lang="zh-CN" altLang="en-US" sz="2800" dirty="0">
                <a:latin typeface="宋体" panose="02010600030101010101" pitchFamily="2" charset="-122"/>
              </a:rPr>
              <a:t>环境</a:t>
            </a:r>
          </a:p>
          <a:p>
            <a:pPr>
              <a:lnSpc>
                <a:spcPct val="95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zh-CN" sz="2800" dirty="0">
                <a:latin typeface="宋体" panose="02010600030101010101" pitchFamily="2" charset="-122"/>
              </a:rPr>
              <a:t>(4) </a:t>
            </a:r>
            <a:r>
              <a:rPr lang="zh-CN" altLang="en-US" sz="2800" dirty="0">
                <a:latin typeface="宋体" panose="02010600030101010101" pitchFamily="2" charset="-122"/>
              </a:rPr>
              <a:t>界面</a:t>
            </a:r>
            <a:endParaRPr lang="en-US" altLang="zh-CN" sz="2800" dirty="0">
              <a:latin typeface="宋体" panose="02010600030101010101" pitchFamily="2" charset="-122"/>
            </a:endParaRPr>
          </a:p>
          <a:p>
            <a:pPr>
              <a:lnSpc>
                <a:spcPct val="95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zh-CN" sz="2800" dirty="0">
                <a:latin typeface="宋体" panose="02010600030101010101" pitchFamily="2" charset="-122"/>
              </a:rPr>
              <a:t>(5) </a:t>
            </a:r>
            <a:r>
              <a:rPr lang="zh-CN" altLang="en-US" sz="2800" dirty="0">
                <a:latin typeface="宋体" panose="02010600030101010101" pitchFamily="2" charset="-122"/>
              </a:rPr>
              <a:t>接口</a:t>
            </a:r>
          </a:p>
          <a:p>
            <a:pPr>
              <a:lnSpc>
                <a:spcPct val="95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zh-CN" sz="2800" dirty="0">
                <a:latin typeface="宋体" panose="02010600030101010101" pitchFamily="2" charset="-122"/>
              </a:rPr>
              <a:t>(5) </a:t>
            </a:r>
            <a:r>
              <a:rPr lang="zh-CN" altLang="en-US" sz="2800" dirty="0">
                <a:latin typeface="宋体" panose="02010600030101010101" pitchFamily="2" charset="-122"/>
              </a:rPr>
              <a:t>用户或人的因素</a:t>
            </a:r>
          </a:p>
          <a:p>
            <a:pPr>
              <a:lnSpc>
                <a:spcPct val="95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zh-CN" sz="2800" dirty="0">
                <a:latin typeface="宋体" panose="02010600030101010101" pitchFamily="2" charset="-122"/>
              </a:rPr>
              <a:t>(6) </a:t>
            </a:r>
            <a:r>
              <a:rPr lang="zh-CN" altLang="en-US" sz="2800" dirty="0">
                <a:latin typeface="宋体" panose="02010600030101010101" pitchFamily="2" charset="-122"/>
              </a:rPr>
              <a:t>文档 </a:t>
            </a:r>
          </a:p>
          <a:p>
            <a:pPr>
              <a:lnSpc>
                <a:spcPct val="95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zh-CN" sz="2800" dirty="0">
                <a:latin typeface="宋体" panose="02010600030101010101" pitchFamily="2" charset="-122"/>
              </a:rPr>
              <a:t>(7) </a:t>
            </a:r>
            <a:r>
              <a:rPr lang="zh-CN" altLang="en-US" sz="2800" dirty="0">
                <a:latin typeface="宋体" panose="02010600030101010101" pitchFamily="2" charset="-122"/>
              </a:rPr>
              <a:t>数据</a:t>
            </a:r>
          </a:p>
          <a:p>
            <a:pPr>
              <a:lnSpc>
                <a:spcPct val="95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zh-CN" sz="2800" dirty="0">
                <a:latin typeface="宋体" panose="02010600030101010101" pitchFamily="2" charset="-122"/>
              </a:rPr>
              <a:t>(8) </a:t>
            </a:r>
            <a:r>
              <a:rPr lang="zh-CN" altLang="en-US" sz="2800" dirty="0">
                <a:latin typeface="宋体" panose="02010600030101010101" pitchFamily="2" charset="-122"/>
              </a:rPr>
              <a:t>资源</a:t>
            </a:r>
          </a:p>
          <a:p>
            <a:pPr>
              <a:lnSpc>
                <a:spcPct val="95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zh-CN" sz="2800" dirty="0">
                <a:latin typeface="宋体" panose="02010600030101010101" pitchFamily="2" charset="-122"/>
              </a:rPr>
              <a:t>(9) </a:t>
            </a:r>
            <a:r>
              <a:rPr lang="zh-CN" altLang="en-US" sz="2800" dirty="0">
                <a:latin typeface="宋体" panose="02010600030101010101" pitchFamily="2" charset="-122"/>
              </a:rPr>
              <a:t>安全保密</a:t>
            </a:r>
          </a:p>
          <a:p>
            <a:pPr>
              <a:lnSpc>
                <a:spcPct val="95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zh-CN" sz="2800" dirty="0">
                <a:latin typeface="宋体" panose="02010600030101010101" pitchFamily="2" charset="-122"/>
              </a:rPr>
              <a:t>(10)</a:t>
            </a:r>
            <a:r>
              <a:rPr lang="zh-CN" altLang="en-US" sz="2800" dirty="0">
                <a:latin typeface="宋体" panose="02010600030101010101" pitchFamily="2" charset="-122"/>
              </a:rPr>
              <a:t>软件成本消耗与开发进度</a:t>
            </a:r>
          </a:p>
          <a:p>
            <a:pPr>
              <a:lnSpc>
                <a:spcPct val="95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zh-CN" sz="2800" dirty="0">
                <a:latin typeface="宋体" panose="02010600030101010101" pitchFamily="2" charset="-122"/>
              </a:rPr>
              <a:t>(11)</a:t>
            </a:r>
            <a:r>
              <a:rPr lang="zh-CN" altLang="en-US" sz="2800" dirty="0">
                <a:latin typeface="宋体" panose="02010600030101010101" pitchFamily="2" charset="-122"/>
              </a:rPr>
              <a:t>质量保证</a:t>
            </a:r>
          </a:p>
        </p:txBody>
      </p:sp>
    </p:spTree>
  </p:cSld>
  <p:clrMapOvr>
    <a:masterClrMapping/>
  </p:clrMapOvr>
  <p:transition>
    <p:pull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611188" y="233363"/>
            <a:ext cx="5791200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4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  </a:t>
            </a: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功能需求</a:t>
            </a:r>
            <a:r>
              <a:rPr lang="zh-CN" altLang="en-US" sz="510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657225" y="1763713"/>
            <a:ext cx="8077200" cy="468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Clr>
                <a:srgbClr val="FC0128"/>
              </a:buClr>
              <a:buSzPct val="120000"/>
              <a:buFont typeface="Wingdings" panose="05000000000000000000" pitchFamily="2" charset="2"/>
              <a:buChar char="ü"/>
            </a:pPr>
            <a:r>
              <a:rPr lang="zh-CN" altLang="en-US">
                <a:latin typeface="宋体" panose="02010600030101010101" pitchFamily="2" charset="-122"/>
              </a:rPr>
              <a:t> 系统做什么？</a:t>
            </a:r>
          </a:p>
          <a:p>
            <a:pPr>
              <a:lnSpc>
                <a:spcPct val="150000"/>
              </a:lnSpc>
              <a:buClr>
                <a:srgbClr val="FC0128"/>
              </a:buClr>
              <a:buSzPct val="120000"/>
              <a:buFont typeface="Wingdings" panose="05000000000000000000" pitchFamily="2" charset="2"/>
              <a:buChar char="ü"/>
            </a:pPr>
            <a:r>
              <a:rPr lang="zh-CN" altLang="en-US">
                <a:latin typeface="宋体" panose="02010600030101010101" pitchFamily="2" charset="-122"/>
              </a:rPr>
              <a:t> 系统何时做什么？</a:t>
            </a:r>
          </a:p>
          <a:p>
            <a:pPr>
              <a:lnSpc>
                <a:spcPct val="150000"/>
              </a:lnSpc>
              <a:buClr>
                <a:srgbClr val="FC0128"/>
              </a:buClr>
              <a:buSzPct val="120000"/>
              <a:buFont typeface="Wingdings" panose="05000000000000000000" pitchFamily="2" charset="2"/>
              <a:buChar char="ü"/>
            </a:pPr>
            <a:r>
              <a:rPr lang="zh-CN" altLang="en-US">
                <a:latin typeface="宋体" panose="02010600030101010101" pitchFamily="2" charset="-122"/>
              </a:rPr>
              <a:t> 系统何时及如何修改或升级？</a:t>
            </a:r>
            <a:endParaRPr lang="en-US" altLang="zh-CN"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  <a:buClr>
                <a:srgbClr val="FC0128"/>
              </a:buClr>
              <a:buSzPct val="120000"/>
              <a:buFont typeface="Wingdings" panose="05000000000000000000" pitchFamily="2" charset="2"/>
              <a:buChar char="ü"/>
            </a:pPr>
            <a:r>
              <a:rPr lang="en-US" altLang="zh-CN">
                <a:latin typeface="宋体" panose="02010600030101010101" pitchFamily="2" charset="-122"/>
              </a:rPr>
              <a:t> </a:t>
            </a:r>
            <a:r>
              <a:rPr lang="zh-CN" altLang="en-US">
                <a:solidFill>
                  <a:srgbClr val="0000FF"/>
                </a:solidFill>
                <a:latin typeface="宋体" panose="02010600030101010101" pitchFamily="2" charset="-122"/>
              </a:rPr>
              <a:t>例如学生管理系统（招生功能，注册功能，学籍管理功能，毕业分配功能，</a:t>
            </a:r>
            <a:r>
              <a:rPr lang="en-US" altLang="zh-CN">
                <a:solidFill>
                  <a:srgbClr val="0000FF"/>
                </a:solidFill>
                <a:latin typeface="宋体" panose="02010600030101010101" pitchFamily="2" charset="-122"/>
              </a:rPr>
              <a:t>……</a:t>
            </a:r>
            <a:endParaRPr lang="zh-CN" altLang="en-US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ChangeArrowheads="1"/>
          </p:cNvSpPr>
          <p:nvPr/>
        </p:nvSpPr>
        <p:spPr bwMode="auto">
          <a:xfrm>
            <a:off x="473075" y="323850"/>
            <a:ext cx="533351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3.1 </a:t>
            </a: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软件需求（案例）</a:t>
            </a:r>
          </a:p>
        </p:txBody>
      </p:sp>
      <p:pic>
        <p:nvPicPr>
          <p:cNvPr id="717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488" y="1870075"/>
            <a:ext cx="6965950" cy="479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pull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566738" y="279400"/>
            <a:ext cx="5791200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4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  </a:t>
            </a: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性能需求</a:t>
            </a:r>
            <a:r>
              <a:rPr lang="zh-CN" altLang="en-US" sz="510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1066800" y="1828800"/>
            <a:ext cx="80772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zh-CN" altLang="en-US">
                <a:latin typeface="宋体" panose="02010600030101010101" pitchFamily="2" charset="-122"/>
              </a:rPr>
              <a:t>软件开发的技术性指标</a:t>
            </a:r>
          </a:p>
          <a:p>
            <a:pPr>
              <a:buFont typeface="Wingdings" panose="05000000000000000000" pitchFamily="2" charset="2"/>
              <a:buNone/>
            </a:pPr>
            <a:r>
              <a:rPr lang="zh-CN" altLang="en-US">
                <a:latin typeface="宋体" panose="02010600030101010101" pitchFamily="2" charset="-122"/>
              </a:rPr>
              <a:t>例如：</a:t>
            </a:r>
          </a:p>
          <a:p>
            <a:pPr>
              <a:buClr>
                <a:srgbClr val="FC0128"/>
              </a:buClr>
              <a:buSzPct val="120000"/>
              <a:buFont typeface="Wingdings" panose="05000000000000000000" pitchFamily="2" charset="2"/>
              <a:buChar char="ü"/>
            </a:pPr>
            <a:r>
              <a:rPr lang="zh-CN" altLang="en-US">
                <a:latin typeface="宋体" panose="02010600030101010101" pitchFamily="2" charset="-122"/>
              </a:rPr>
              <a:t> 规模大小</a:t>
            </a:r>
            <a:endParaRPr lang="en-US" altLang="zh-CN">
              <a:latin typeface="宋体" panose="02010600030101010101" pitchFamily="2" charset="-122"/>
            </a:endParaRPr>
          </a:p>
          <a:p>
            <a:pPr>
              <a:buClr>
                <a:srgbClr val="FC0128"/>
              </a:buClr>
              <a:buSzPct val="120000"/>
              <a:buFont typeface="Wingdings" panose="05000000000000000000" pitchFamily="2" charset="2"/>
              <a:buChar char="ü"/>
            </a:pPr>
            <a:r>
              <a:rPr lang="en-US" altLang="zh-CN">
                <a:latin typeface="宋体" panose="02010600030101010101" pitchFamily="2" charset="-122"/>
              </a:rPr>
              <a:t> </a:t>
            </a:r>
            <a:r>
              <a:rPr lang="zh-CN" altLang="en-US">
                <a:latin typeface="宋体" panose="02010600030101010101" pitchFamily="2" charset="-122"/>
              </a:rPr>
              <a:t>存储容量限制</a:t>
            </a:r>
          </a:p>
          <a:p>
            <a:pPr>
              <a:buClr>
                <a:srgbClr val="FC0128"/>
              </a:buClr>
              <a:buSzPct val="120000"/>
              <a:buFont typeface="Wingdings" panose="05000000000000000000" pitchFamily="2" charset="2"/>
              <a:buChar char="ü"/>
            </a:pPr>
            <a:r>
              <a:rPr lang="zh-CN" altLang="en-US">
                <a:latin typeface="宋体" panose="02010600030101010101" pitchFamily="2" charset="-122"/>
              </a:rPr>
              <a:t> 执行速度、响应时间</a:t>
            </a:r>
          </a:p>
          <a:p>
            <a:pPr>
              <a:buClr>
                <a:srgbClr val="FC0128"/>
              </a:buClr>
              <a:buSzPct val="120000"/>
              <a:buFont typeface="Wingdings" panose="05000000000000000000" pitchFamily="2" charset="2"/>
              <a:buChar char="ü"/>
            </a:pPr>
            <a:r>
              <a:rPr lang="zh-CN" altLang="en-US">
                <a:latin typeface="宋体" panose="02010600030101010101" pitchFamily="2" charset="-122"/>
              </a:rPr>
              <a:t> 吞吐量，并发个数</a:t>
            </a:r>
            <a:endParaRPr lang="en-US" altLang="zh-CN">
              <a:latin typeface="宋体" panose="02010600030101010101" pitchFamily="2" charset="-122"/>
            </a:endParaRPr>
          </a:p>
          <a:p>
            <a:pPr>
              <a:buClr>
                <a:srgbClr val="FC0128"/>
              </a:buClr>
              <a:buSzPct val="120000"/>
              <a:buFont typeface="Wingdings" panose="05000000000000000000" pitchFamily="2" charset="2"/>
              <a:buChar char="ü"/>
            </a:pPr>
            <a:r>
              <a:rPr lang="en-US" altLang="zh-CN">
                <a:latin typeface="宋体" panose="02010600030101010101" pitchFamily="2" charset="-122"/>
              </a:rPr>
              <a:t> </a:t>
            </a:r>
            <a:r>
              <a:rPr lang="zh-CN" altLang="en-US">
                <a:latin typeface="宋体" panose="02010600030101010101" pitchFamily="2" charset="-122"/>
              </a:rPr>
              <a:t>计算精度</a:t>
            </a:r>
            <a:endParaRPr lang="en-US" altLang="zh-CN">
              <a:latin typeface="宋体" panose="02010600030101010101" pitchFamily="2" charset="-122"/>
            </a:endParaRPr>
          </a:p>
          <a:p>
            <a:pPr>
              <a:buClr>
                <a:srgbClr val="FC0128"/>
              </a:buClr>
              <a:buSzPct val="120000"/>
              <a:buFont typeface="Wingdings" panose="05000000000000000000" pitchFamily="2" charset="2"/>
              <a:buChar char="ü"/>
            </a:pPr>
            <a:r>
              <a:rPr lang="en-US" altLang="zh-CN">
                <a:latin typeface="宋体" panose="02010600030101010101" pitchFamily="2" charset="-122"/>
              </a:rPr>
              <a:t> </a:t>
            </a:r>
            <a:r>
              <a:rPr lang="zh-CN" altLang="en-US">
                <a:latin typeface="宋体" panose="02010600030101010101" pitchFamily="2" charset="-122"/>
              </a:rPr>
              <a:t>可靠性，安全性</a:t>
            </a:r>
            <a:r>
              <a:rPr lang="en-US" altLang="zh-CN">
                <a:latin typeface="宋体" panose="02010600030101010101" pitchFamily="2" charset="-122"/>
              </a:rPr>
              <a:t>,…</a:t>
            </a:r>
            <a:endParaRPr lang="zh-CN" altLang="en-US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pull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ChangeArrowheads="1"/>
          </p:cNvSpPr>
          <p:nvPr/>
        </p:nvSpPr>
        <p:spPr bwMode="auto">
          <a:xfrm>
            <a:off x="522288" y="188913"/>
            <a:ext cx="5791200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4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  </a:t>
            </a: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环境需求</a:t>
            </a:r>
            <a:r>
              <a:rPr lang="zh-CN" altLang="en-US" sz="510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</a:p>
        </p:txBody>
      </p:sp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2862263" y="4329113"/>
            <a:ext cx="4679950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buClr>
                <a:srgbClr val="FC0128"/>
              </a:buClr>
              <a:buFont typeface="Wingdings" panose="05000000000000000000" pitchFamily="2" charset="2"/>
              <a:buChar char="ü"/>
            </a:pPr>
            <a:r>
              <a:rPr lang="zh-CN" altLang="en-US" sz="2800">
                <a:latin typeface="宋体" panose="02010600030101010101" pitchFamily="2" charset="-122"/>
              </a:rPr>
              <a:t>   操作系统</a:t>
            </a:r>
          </a:p>
          <a:p>
            <a:pPr>
              <a:buClr>
                <a:srgbClr val="FC0128"/>
              </a:buClr>
              <a:buFont typeface="Wingdings" panose="05000000000000000000" pitchFamily="2" charset="2"/>
              <a:buChar char="ü"/>
            </a:pPr>
            <a:r>
              <a:rPr lang="zh-CN" altLang="en-US" sz="2800">
                <a:latin typeface="宋体" panose="02010600030101010101" pitchFamily="2" charset="-122"/>
              </a:rPr>
              <a:t>   网络</a:t>
            </a:r>
          </a:p>
          <a:p>
            <a:pPr>
              <a:buClr>
                <a:srgbClr val="FC0128"/>
              </a:buClr>
              <a:buFont typeface="Wingdings" panose="05000000000000000000" pitchFamily="2" charset="2"/>
              <a:buChar char="ü"/>
            </a:pPr>
            <a:r>
              <a:rPr lang="zh-CN" altLang="en-US" sz="2800">
                <a:latin typeface="宋体" panose="02010600030101010101" pitchFamily="2" charset="-122"/>
              </a:rPr>
              <a:t>   数据库</a:t>
            </a:r>
            <a:endParaRPr lang="en-US" altLang="zh-CN" sz="2800">
              <a:latin typeface="宋体" panose="02010600030101010101" pitchFamily="2" charset="-122"/>
            </a:endParaRPr>
          </a:p>
          <a:p>
            <a:pPr>
              <a:buClr>
                <a:srgbClr val="FC0128"/>
              </a:buClr>
              <a:buFont typeface="Wingdings" panose="05000000000000000000" pitchFamily="2" charset="2"/>
              <a:buChar char="ü"/>
            </a:pPr>
            <a:r>
              <a:rPr lang="en-US" altLang="zh-CN" sz="2800">
                <a:latin typeface="宋体" panose="02010600030101010101" pitchFamily="2" charset="-122"/>
              </a:rPr>
              <a:t>   </a:t>
            </a:r>
            <a:r>
              <a:rPr lang="zh-CN" altLang="en-US" sz="2800">
                <a:latin typeface="宋体" panose="02010600030101010101" pitchFamily="2" charset="-122"/>
              </a:rPr>
              <a:t>辅助工具</a:t>
            </a:r>
          </a:p>
        </p:txBody>
      </p:sp>
      <p:sp>
        <p:nvSpPr>
          <p:cNvPr id="392196" name="Rectangle 4"/>
          <p:cNvSpPr>
            <a:spLocks noChangeArrowheads="1"/>
          </p:cNvSpPr>
          <p:nvPr/>
        </p:nvSpPr>
        <p:spPr bwMode="auto">
          <a:xfrm>
            <a:off x="611188" y="2079625"/>
            <a:ext cx="1792287" cy="476250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/>
          </a:ln>
          <a:effectLst/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zh-CN" altLang="en-US"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硬件设备</a:t>
            </a:r>
            <a:r>
              <a:rPr lang="en-US" altLang="zh-CN"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:</a:t>
            </a:r>
          </a:p>
        </p:txBody>
      </p:sp>
      <p:sp>
        <p:nvSpPr>
          <p:cNvPr id="392197" name="Rectangle 5"/>
          <p:cNvSpPr>
            <a:spLocks noChangeArrowheads="1"/>
          </p:cNvSpPr>
          <p:nvPr/>
        </p:nvSpPr>
        <p:spPr bwMode="auto">
          <a:xfrm>
            <a:off x="701675" y="4373563"/>
            <a:ext cx="1255713" cy="476250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/>
          </a:ln>
          <a:effectLst/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zh-CN" altLang="en-US"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itchFamily="2" charset="-122"/>
              </a:rPr>
              <a:t>软件：</a:t>
            </a:r>
          </a:p>
        </p:txBody>
      </p:sp>
      <p:sp>
        <p:nvSpPr>
          <p:cNvPr id="54278" name="Rectangle 6"/>
          <p:cNvSpPr>
            <a:spLocks noChangeArrowheads="1"/>
          </p:cNvSpPr>
          <p:nvPr/>
        </p:nvSpPr>
        <p:spPr bwMode="auto">
          <a:xfrm>
            <a:off x="2727325" y="2079625"/>
            <a:ext cx="5894388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 type="none" w="sm" len="sm"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90000"/>
              </a:lnSpc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2800">
                <a:latin typeface="宋体" panose="02010600030101010101" pitchFamily="2" charset="-122"/>
              </a:rPr>
              <a:t> 机型、外设、接口、</a:t>
            </a:r>
          </a:p>
          <a:p>
            <a:pPr>
              <a:lnSpc>
                <a:spcPct val="90000"/>
              </a:lnSpc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2800">
                <a:latin typeface="宋体" panose="02010600030101010101" pitchFamily="2" charset="-122"/>
              </a:rPr>
              <a:t> 地点、分布、温度、</a:t>
            </a:r>
          </a:p>
          <a:p>
            <a:pPr>
              <a:lnSpc>
                <a:spcPct val="90000"/>
              </a:lnSpc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2800">
                <a:latin typeface="宋体" panose="02010600030101010101" pitchFamily="2" charset="-122"/>
              </a:rPr>
              <a:t> 湿度、磁场干扰等</a:t>
            </a:r>
          </a:p>
        </p:txBody>
      </p:sp>
    </p:spTree>
  </p:cSld>
  <p:clrMapOvr>
    <a:masterClrMapping/>
  </p:clrMapOvr>
  <p:transition>
    <p:pull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ChangeArrowheads="1"/>
          </p:cNvSpPr>
          <p:nvPr/>
        </p:nvSpPr>
        <p:spPr bwMode="auto">
          <a:xfrm>
            <a:off x="490538" y="233363"/>
            <a:ext cx="5791200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4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  </a:t>
            </a: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界面需求</a:t>
            </a:r>
            <a:r>
              <a:rPr lang="zh-CN" altLang="en-US" sz="510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</a:p>
        </p:txBody>
      </p:sp>
      <p:sp>
        <p:nvSpPr>
          <p:cNvPr id="55299" name="Rectangle 3"/>
          <p:cNvSpPr>
            <a:spLocks noChangeArrowheads="1"/>
          </p:cNvSpPr>
          <p:nvPr/>
        </p:nvSpPr>
        <p:spPr bwMode="auto">
          <a:xfrm>
            <a:off x="533400" y="1930400"/>
            <a:ext cx="8610600" cy="307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Clr>
                <a:srgbClr val="FC0128"/>
              </a:buClr>
              <a:buFont typeface="Wingdings" panose="05000000000000000000" pitchFamily="2" charset="2"/>
              <a:buChar char="ü"/>
            </a:pPr>
            <a:r>
              <a:rPr lang="zh-CN" altLang="en-US">
                <a:latin typeface="宋体" panose="02010600030101010101" pitchFamily="2" charset="-122"/>
              </a:rPr>
              <a:t> 有来自其它系统的输入吗？</a:t>
            </a:r>
          </a:p>
          <a:p>
            <a:pPr>
              <a:lnSpc>
                <a:spcPct val="150000"/>
              </a:lnSpc>
              <a:buClr>
                <a:srgbClr val="FC0128"/>
              </a:buClr>
              <a:buFont typeface="Wingdings" panose="05000000000000000000" pitchFamily="2" charset="2"/>
              <a:buChar char="ü"/>
            </a:pPr>
            <a:r>
              <a:rPr lang="zh-CN" altLang="en-US">
                <a:latin typeface="宋体" panose="02010600030101010101" pitchFamily="2" charset="-122"/>
              </a:rPr>
              <a:t> 到自其它系统的输出吗？</a:t>
            </a:r>
          </a:p>
          <a:p>
            <a:pPr>
              <a:lnSpc>
                <a:spcPct val="150000"/>
              </a:lnSpc>
              <a:buClr>
                <a:srgbClr val="FC0128"/>
              </a:buClr>
              <a:buFont typeface="Wingdings" panose="05000000000000000000" pitchFamily="2" charset="2"/>
              <a:buChar char="ü"/>
            </a:pPr>
            <a:r>
              <a:rPr lang="zh-CN" altLang="en-US">
                <a:latin typeface="宋体" panose="02010600030101010101" pitchFamily="2" charset="-122"/>
              </a:rPr>
              <a:t> 对数据格式有规定吗？</a:t>
            </a:r>
          </a:p>
          <a:p>
            <a:pPr>
              <a:lnSpc>
                <a:spcPct val="150000"/>
              </a:lnSpc>
              <a:buClr>
                <a:srgbClr val="FC0128"/>
              </a:buClr>
              <a:buFont typeface="Wingdings" panose="05000000000000000000" pitchFamily="2" charset="2"/>
              <a:buChar char="ü"/>
            </a:pPr>
            <a:r>
              <a:rPr lang="zh-CN" altLang="en-US">
                <a:latin typeface="宋体" panose="02010600030101010101" pitchFamily="2" charset="-122"/>
              </a:rPr>
              <a:t> 对数据存储介质有规定吗？</a:t>
            </a:r>
          </a:p>
        </p:txBody>
      </p:sp>
    </p:spTree>
  </p:cSld>
  <p:clrMapOvr>
    <a:masterClrMapping/>
  </p:clrMapOvr>
  <p:transition>
    <p:pull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11188" y="1763713"/>
            <a:ext cx="8235950" cy="48990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ü"/>
              <a:defRPr/>
            </a:pPr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软件接口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3000" dirty="0">
                <a:solidFill>
                  <a:schemeClr val="tx1"/>
                </a:solidFill>
                <a:latin typeface="宋体" panose="02010600030101010101" pitchFamily="2" charset="-122"/>
              </a:rPr>
              <a:t>  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</a:rPr>
              <a:t>主要考虑软件与操作系统、数据库管理系统的接口，以及局域网和互联网软件之间的数据交换。考虑到文档处理时有可能需要较常用的办公软件。例如</a:t>
            </a:r>
            <a:r>
              <a:rPr lang="en-US" altLang="zh-CN" sz="2400" dirty="0">
                <a:solidFill>
                  <a:schemeClr val="tx1"/>
                </a:solidFill>
                <a:latin typeface="宋体" panose="02010600030101010101" pitchFamily="2" charset="-122"/>
              </a:rPr>
              <a:t>office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</a:rPr>
              <a:t>系列，所以应尽量实现他们之间的数据格式的自动转换。</a:t>
            </a:r>
          </a:p>
          <a:p>
            <a:pPr marL="457200" indent="-457200"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ü"/>
              <a:defRPr/>
            </a:pPr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硬件接口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3000" dirty="0">
                <a:solidFill>
                  <a:schemeClr val="tx1"/>
                </a:solidFill>
                <a:latin typeface="宋体" panose="02010600030101010101" pitchFamily="2" charset="-122"/>
              </a:rPr>
              <a:t>  </a:t>
            </a: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</a:rPr>
              <a:t>考虑到数据的备份等要求，需要外部存储设备，如管理员电脑的硬盘等，这较易实现。</a:t>
            </a:r>
          </a:p>
        </p:txBody>
      </p:sp>
      <p:sp>
        <p:nvSpPr>
          <p:cNvPr id="56323" name="Rectangle 2"/>
          <p:cNvSpPr>
            <a:spLocks noChangeArrowheads="1"/>
          </p:cNvSpPr>
          <p:nvPr/>
        </p:nvSpPr>
        <p:spPr bwMode="auto">
          <a:xfrm>
            <a:off x="490538" y="233363"/>
            <a:ext cx="5791200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(5) </a:t>
            </a: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接口需求 </a:t>
            </a:r>
          </a:p>
        </p:txBody>
      </p:sp>
    </p:spTree>
  </p:cSld>
  <p:clrMapOvr>
    <a:masterClrMapping/>
  </p:clrMapOvr>
  <p:transition>
    <p:pull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ChangeArrowheads="1"/>
          </p:cNvSpPr>
          <p:nvPr/>
        </p:nvSpPr>
        <p:spPr bwMode="auto">
          <a:xfrm>
            <a:off x="522288" y="233363"/>
            <a:ext cx="7391400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4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(6) </a:t>
            </a: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用户或人的因素</a:t>
            </a:r>
            <a:r>
              <a:rPr lang="zh-CN" altLang="en-US" sz="510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</a:p>
        </p:txBody>
      </p:sp>
      <p:sp>
        <p:nvSpPr>
          <p:cNvPr id="57347" name="Rectangle 3"/>
          <p:cNvSpPr>
            <a:spLocks noChangeArrowheads="1"/>
          </p:cNvSpPr>
          <p:nvPr/>
        </p:nvSpPr>
        <p:spPr bwMode="auto">
          <a:xfrm>
            <a:off x="746125" y="1898650"/>
            <a:ext cx="8153400" cy="465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Clr>
                <a:srgbClr val="FC0128"/>
              </a:buClr>
              <a:buSzPct val="120000"/>
              <a:buFont typeface="Wingdings" panose="05000000000000000000" pitchFamily="2" charset="2"/>
              <a:buChar char="ü"/>
            </a:pPr>
            <a:r>
              <a:rPr lang="zh-CN" altLang="en-US">
                <a:latin typeface="宋体" panose="02010600030101010101" pitchFamily="2" charset="-122"/>
              </a:rPr>
              <a:t> 用户类型？</a:t>
            </a:r>
          </a:p>
          <a:p>
            <a:pPr>
              <a:lnSpc>
                <a:spcPct val="150000"/>
              </a:lnSpc>
              <a:buClr>
                <a:srgbClr val="FC0128"/>
              </a:buClr>
              <a:buSzPct val="120000"/>
              <a:buFont typeface="Wingdings" panose="05000000000000000000" pitchFamily="2" charset="2"/>
              <a:buChar char="ü"/>
            </a:pPr>
            <a:r>
              <a:rPr lang="zh-CN" altLang="en-US">
                <a:latin typeface="宋体" panose="02010600030101010101" pitchFamily="2" charset="-122"/>
              </a:rPr>
              <a:t> 各种用户熟练程度？</a:t>
            </a:r>
          </a:p>
          <a:p>
            <a:pPr>
              <a:lnSpc>
                <a:spcPct val="150000"/>
              </a:lnSpc>
              <a:buClr>
                <a:srgbClr val="FC0128"/>
              </a:buClr>
              <a:buSzPct val="120000"/>
              <a:buFont typeface="Wingdings" panose="05000000000000000000" pitchFamily="2" charset="2"/>
              <a:buChar char="ü"/>
            </a:pPr>
            <a:r>
              <a:rPr lang="zh-CN" altLang="en-US">
                <a:latin typeface="宋体" panose="02010600030101010101" pitchFamily="2" charset="-122"/>
              </a:rPr>
              <a:t> 需受何种训练？</a:t>
            </a:r>
          </a:p>
          <a:p>
            <a:pPr>
              <a:lnSpc>
                <a:spcPct val="150000"/>
              </a:lnSpc>
              <a:buClr>
                <a:srgbClr val="FC0128"/>
              </a:buClr>
              <a:buSzPct val="120000"/>
              <a:buFont typeface="Wingdings" panose="05000000000000000000" pitchFamily="2" charset="2"/>
              <a:buChar char="ü"/>
            </a:pPr>
            <a:r>
              <a:rPr lang="zh-CN" altLang="en-US">
                <a:latin typeface="宋体" panose="02010600030101010101" pitchFamily="2" charset="-122"/>
              </a:rPr>
              <a:t> 用户理解、使用系统的难度？</a:t>
            </a:r>
          </a:p>
          <a:p>
            <a:pPr>
              <a:lnSpc>
                <a:spcPct val="150000"/>
              </a:lnSpc>
              <a:buClr>
                <a:srgbClr val="FC0128"/>
              </a:buClr>
              <a:buSzPct val="120000"/>
              <a:buFont typeface="Wingdings" panose="05000000000000000000" pitchFamily="2" charset="2"/>
              <a:buChar char="ü"/>
            </a:pPr>
            <a:r>
              <a:rPr lang="zh-CN" altLang="en-US">
                <a:latin typeface="宋体" panose="02010600030101010101" pitchFamily="2" charset="-122"/>
              </a:rPr>
              <a:t> 用户错误操作系统的可能性？</a:t>
            </a:r>
          </a:p>
        </p:txBody>
      </p:sp>
    </p:spTree>
  </p:cSld>
  <p:clrMapOvr>
    <a:masterClrMapping/>
  </p:clrMapOvr>
  <p:transition>
    <p:pull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581025" y="323850"/>
            <a:ext cx="5791200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4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(7)  </a:t>
            </a: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文档需求</a:t>
            </a:r>
            <a:r>
              <a:rPr lang="zh-CN" altLang="en-US" sz="510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</a:p>
        </p:txBody>
      </p:sp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746125" y="1898650"/>
            <a:ext cx="8229600" cy="483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Aft>
                <a:spcPts val="600"/>
              </a:spcAft>
              <a:buClr>
                <a:srgbClr val="FC0128"/>
              </a:buClr>
              <a:buSzPct val="120000"/>
              <a:buFont typeface="Wingdings" panose="05000000000000000000" pitchFamily="2" charset="2"/>
              <a:buChar char="ü"/>
            </a:pPr>
            <a:r>
              <a:rPr lang="zh-CN" altLang="en-US">
                <a:latin typeface="宋体" panose="02010600030101010101" pitchFamily="2" charset="-122"/>
              </a:rPr>
              <a:t> 需哪些文档？</a:t>
            </a:r>
          </a:p>
          <a:p>
            <a:pPr>
              <a:spcAft>
                <a:spcPts val="600"/>
              </a:spcAft>
              <a:buClr>
                <a:srgbClr val="FC0128"/>
              </a:buClr>
              <a:buSzPct val="120000"/>
              <a:buFont typeface="Wingdings" panose="05000000000000000000" pitchFamily="2" charset="2"/>
              <a:buChar char="ü"/>
            </a:pPr>
            <a:r>
              <a:rPr lang="zh-CN" altLang="en-US">
                <a:latin typeface="宋体" panose="02010600030101010101" pitchFamily="2" charset="-122"/>
              </a:rPr>
              <a:t> 文档针对哪些读者？</a:t>
            </a:r>
            <a:endParaRPr lang="en-US" altLang="zh-CN">
              <a:latin typeface="宋体" panose="02010600030101010101" pitchFamily="2" charset="-122"/>
            </a:endParaRPr>
          </a:p>
          <a:p>
            <a:pPr>
              <a:spcAft>
                <a:spcPts val="600"/>
              </a:spcAft>
              <a:buClr>
                <a:srgbClr val="FC0128"/>
              </a:buClr>
              <a:buSzPct val="120000"/>
              <a:buFont typeface="Wingdings" panose="05000000000000000000" pitchFamily="2" charset="2"/>
              <a:buChar char="ü"/>
            </a:pPr>
            <a:r>
              <a:rPr lang="en-US" altLang="zh-CN">
                <a:latin typeface="宋体" panose="02010600030101010101" pitchFamily="2" charset="-122"/>
              </a:rPr>
              <a:t> </a:t>
            </a:r>
            <a:r>
              <a:rPr lang="zh-CN" altLang="en-US">
                <a:latin typeface="宋体" panose="02010600030101010101" pitchFamily="2" charset="-122"/>
              </a:rPr>
              <a:t>操作使用说明文档？</a:t>
            </a:r>
            <a:endParaRPr lang="en-US" altLang="zh-CN">
              <a:latin typeface="宋体" panose="02010600030101010101" pitchFamily="2" charset="-122"/>
            </a:endParaRPr>
          </a:p>
          <a:p>
            <a:pPr>
              <a:spcAft>
                <a:spcPts val="600"/>
              </a:spcAft>
              <a:buClr>
                <a:srgbClr val="FC0128"/>
              </a:buClr>
              <a:buSzPct val="120000"/>
              <a:buFont typeface="Wingdings" panose="05000000000000000000" pitchFamily="2" charset="2"/>
              <a:buChar char="ü"/>
            </a:pPr>
            <a:r>
              <a:rPr lang="en-US" altLang="zh-CN">
                <a:latin typeface="宋体" panose="02010600030101010101" pitchFamily="2" charset="-122"/>
              </a:rPr>
              <a:t> </a:t>
            </a:r>
            <a:r>
              <a:rPr lang="zh-CN" altLang="en-US">
                <a:latin typeface="宋体" panose="02010600030101010101" pitchFamily="2" charset="-122"/>
              </a:rPr>
              <a:t>培训学习文档？</a:t>
            </a:r>
            <a:endParaRPr lang="en-US" altLang="zh-CN">
              <a:latin typeface="宋体" panose="02010600030101010101" pitchFamily="2" charset="-122"/>
            </a:endParaRPr>
          </a:p>
          <a:p>
            <a:pPr>
              <a:spcAft>
                <a:spcPts val="600"/>
              </a:spcAft>
              <a:buClr>
                <a:srgbClr val="FC0128"/>
              </a:buClr>
              <a:buSzPct val="120000"/>
              <a:buFont typeface="Wingdings" panose="05000000000000000000" pitchFamily="2" charset="2"/>
              <a:buChar char="ü"/>
            </a:pPr>
            <a:r>
              <a:rPr lang="en-US" altLang="zh-CN">
                <a:latin typeface="宋体" panose="02010600030101010101" pitchFamily="2" charset="-122"/>
              </a:rPr>
              <a:t> </a:t>
            </a:r>
            <a:r>
              <a:rPr lang="zh-CN" altLang="en-US">
                <a:latin typeface="宋体" panose="02010600030101010101" pitchFamily="2" charset="-122"/>
              </a:rPr>
              <a:t>维护文档？</a:t>
            </a:r>
          </a:p>
        </p:txBody>
      </p:sp>
    </p:spTree>
  </p:cSld>
  <p:clrMapOvr>
    <a:masterClrMapping/>
  </p:clrMapOvr>
  <p:transition>
    <p:pull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ChangeArrowheads="1"/>
          </p:cNvSpPr>
          <p:nvPr/>
        </p:nvSpPr>
        <p:spPr bwMode="auto">
          <a:xfrm>
            <a:off x="490538" y="279400"/>
            <a:ext cx="5791200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4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(8)  </a:t>
            </a: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数据需求</a:t>
            </a:r>
            <a:r>
              <a:rPr lang="zh-CN" altLang="en-US" sz="510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</a:p>
        </p:txBody>
      </p:sp>
      <p:sp>
        <p:nvSpPr>
          <p:cNvPr id="59395" name="Rectangle 3"/>
          <p:cNvSpPr>
            <a:spLocks noChangeArrowheads="1"/>
          </p:cNvSpPr>
          <p:nvPr/>
        </p:nvSpPr>
        <p:spPr bwMode="auto">
          <a:xfrm>
            <a:off x="566738" y="1898650"/>
            <a:ext cx="8382000" cy="350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Clr>
                <a:srgbClr val="FC0128"/>
              </a:buClr>
              <a:buSzPct val="120000"/>
              <a:buFont typeface="Wingdings" panose="05000000000000000000" pitchFamily="2" charset="2"/>
              <a:buChar char="ü"/>
            </a:pPr>
            <a:r>
              <a:rPr lang="zh-CN" altLang="en-US">
                <a:latin typeface="宋体" panose="02010600030101010101" pitchFamily="2" charset="-122"/>
              </a:rPr>
              <a:t> 输入、输出数据的格式？</a:t>
            </a:r>
          </a:p>
          <a:p>
            <a:pPr>
              <a:lnSpc>
                <a:spcPct val="150000"/>
              </a:lnSpc>
              <a:buClr>
                <a:srgbClr val="FC0128"/>
              </a:buClr>
              <a:buSzPct val="120000"/>
              <a:buFont typeface="Wingdings" panose="05000000000000000000" pitchFamily="2" charset="2"/>
              <a:buChar char="ü"/>
            </a:pPr>
            <a:r>
              <a:rPr lang="zh-CN" altLang="en-US">
                <a:latin typeface="宋体" panose="02010600030101010101" pitchFamily="2" charset="-122"/>
              </a:rPr>
              <a:t> 接收、发送数据的频率？</a:t>
            </a:r>
          </a:p>
          <a:p>
            <a:pPr>
              <a:lnSpc>
                <a:spcPct val="150000"/>
              </a:lnSpc>
              <a:buClr>
                <a:srgbClr val="FC0128"/>
              </a:buClr>
              <a:buSzPct val="120000"/>
              <a:buFont typeface="Wingdings" panose="05000000000000000000" pitchFamily="2" charset="2"/>
              <a:buChar char="ü"/>
            </a:pPr>
            <a:r>
              <a:rPr lang="zh-CN" altLang="en-US">
                <a:latin typeface="宋体" panose="02010600030101010101" pitchFamily="2" charset="-122"/>
              </a:rPr>
              <a:t> 数据的准确性和精度？</a:t>
            </a:r>
          </a:p>
          <a:p>
            <a:pPr>
              <a:lnSpc>
                <a:spcPct val="150000"/>
              </a:lnSpc>
              <a:buClr>
                <a:srgbClr val="FC0128"/>
              </a:buClr>
              <a:buSzPct val="120000"/>
              <a:buFont typeface="Wingdings" panose="05000000000000000000" pitchFamily="2" charset="2"/>
              <a:buChar char="ü"/>
            </a:pPr>
            <a:r>
              <a:rPr lang="zh-CN" altLang="en-US">
                <a:latin typeface="宋体" panose="02010600030101010101" pitchFamily="2" charset="-122"/>
              </a:rPr>
              <a:t> 数据流量？</a:t>
            </a:r>
          </a:p>
          <a:p>
            <a:pPr>
              <a:lnSpc>
                <a:spcPct val="150000"/>
              </a:lnSpc>
              <a:buClr>
                <a:srgbClr val="FC0128"/>
              </a:buClr>
              <a:buSzPct val="120000"/>
              <a:buFont typeface="Wingdings" panose="05000000000000000000" pitchFamily="2" charset="2"/>
              <a:buChar char="ü"/>
            </a:pPr>
            <a:r>
              <a:rPr lang="zh-CN" altLang="en-US">
                <a:latin typeface="宋体" panose="02010600030101010101" pitchFamily="2" charset="-122"/>
              </a:rPr>
              <a:t> 数据需保持的时间？</a:t>
            </a:r>
          </a:p>
        </p:txBody>
      </p:sp>
    </p:spTree>
  </p:cSld>
  <p:clrMapOvr>
    <a:masterClrMapping/>
  </p:clrMapOvr>
  <p:transition>
    <p:pull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ChangeArrowheads="1"/>
          </p:cNvSpPr>
          <p:nvPr/>
        </p:nvSpPr>
        <p:spPr bwMode="auto">
          <a:xfrm>
            <a:off x="566738" y="368300"/>
            <a:ext cx="57912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4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(9)  </a:t>
            </a: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资源需求</a:t>
            </a:r>
            <a:r>
              <a:rPr lang="zh-CN" altLang="en-US" sz="510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304800" y="2124075"/>
            <a:ext cx="8763000" cy="465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SzPct val="120000"/>
              <a:buFont typeface="Wingdings" panose="05000000000000000000" pitchFamily="2" charset="2"/>
              <a:buChar char="ü"/>
              <a:defRPr/>
            </a:pPr>
            <a:r>
              <a:rPr lang="zh-CN" altLang="en-US" sz="3000" dirty="0">
                <a:solidFill>
                  <a:schemeClr val="tx1"/>
                </a:solidFill>
                <a:latin typeface="宋体" pitchFamily="2" charset="-122"/>
              </a:rPr>
              <a:t> 软件运行时所需的数据、软件</a:t>
            </a:r>
          </a:p>
          <a:p>
            <a:pPr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ü"/>
              <a:defRPr/>
            </a:pPr>
            <a:r>
              <a:rPr lang="zh-CN" altLang="en-US" sz="3000" dirty="0">
                <a:solidFill>
                  <a:schemeClr val="tx1"/>
                </a:solidFill>
                <a:latin typeface="宋体" pitchFamily="2" charset="-122"/>
              </a:rPr>
              <a:t> 内存空间等资源。</a:t>
            </a:r>
          </a:p>
          <a:p>
            <a:pPr marL="0" indent="0">
              <a:lnSpc>
                <a:spcPct val="150000"/>
              </a:lnSpc>
              <a:buClr>
                <a:srgbClr val="FF0000"/>
              </a:buClr>
              <a:defRPr/>
            </a:pPr>
            <a:endParaRPr lang="zh-CN" altLang="en-US" sz="3000" dirty="0">
              <a:solidFill>
                <a:schemeClr val="tx1"/>
              </a:solidFill>
              <a:latin typeface="宋体" pitchFamily="2" charset="-122"/>
            </a:endParaRPr>
          </a:p>
          <a:p>
            <a:pPr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SzPct val="120000"/>
              <a:buFont typeface="Wingdings" panose="05000000000000000000" pitchFamily="2" charset="2"/>
              <a:buChar char="ü"/>
              <a:defRPr/>
            </a:pPr>
            <a:r>
              <a:rPr lang="zh-CN" altLang="en-US" sz="3000" dirty="0">
                <a:solidFill>
                  <a:schemeClr val="tx1"/>
                </a:solidFill>
                <a:latin typeface="宋体" pitchFamily="2" charset="-122"/>
              </a:rPr>
              <a:t> 软件开发、维护所需的人力</a:t>
            </a:r>
          </a:p>
          <a:p>
            <a:pPr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ü"/>
              <a:defRPr/>
            </a:pPr>
            <a:r>
              <a:rPr lang="zh-CN" altLang="en-US" sz="3000" dirty="0">
                <a:solidFill>
                  <a:schemeClr val="tx1"/>
                </a:solidFill>
                <a:latin typeface="宋体" pitchFamily="2" charset="-122"/>
              </a:rPr>
              <a:t> 支撑软件、开发设备等。</a:t>
            </a:r>
          </a:p>
        </p:txBody>
      </p:sp>
    </p:spTree>
  </p:cSld>
  <p:clrMapOvr>
    <a:masterClrMapping/>
  </p:clrMapOvr>
  <p:transition>
    <p:pull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ChangeArrowheads="1"/>
          </p:cNvSpPr>
          <p:nvPr/>
        </p:nvSpPr>
        <p:spPr bwMode="auto">
          <a:xfrm>
            <a:off x="522288" y="323850"/>
            <a:ext cx="76200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4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(10)  </a:t>
            </a: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安全保密要求</a:t>
            </a:r>
            <a:r>
              <a:rPr lang="zh-CN" altLang="en-US" sz="510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</a:p>
        </p:txBody>
      </p:sp>
      <p:sp>
        <p:nvSpPr>
          <p:cNvPr id="61443" name="Rectangle 3"/>
          <p:cNvSpPr>
            <a:spLocks noChangeArrowheads="1"/>
          </p:cNvSpPr>
          <p:nvPr/>
        </p:nvSpPr>
        <p:spPr bwMode="auto">
          <a:xfrm>
            <a:off x="611188" y="1898650"/>
            <a:ext cx="8382000" cy="423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ts val="1200"/>
              </a:spcBef>
              <a:buClr>
                <a:srgbClr val="FC0128"/>
              </a:buClr>
              <a:buSzPct val="120000"/>
              <a:buFont typeface="Wingdings" panose="05000000000000000000" pitchFamily="2" charset="2"/>
              <a:buChar char="ü"/>
            </a:pPr>
            <a:r>
              <a:rPr lang="zh-CN" altLang="en-US">
                <a:latin typeface="宋体" panose="02010600030101010101" pitchFamily="2" charset="-122"/>
              </a:rPr>
              <a:t> 需对访问系统或系统信息加以控制吗？</a:t>
            </a:r>
          </a:p>
          <a:p>
            <a:pPr>
              <a:spcBef>
                <a:spcPts val="1200"/>
              </a:spcBef>
              <a:buClr>
                <a:srgbClr val="FC0128"/>
              </a:buClr>
              <a:buSzPct val="120000"/>
              <a:buFont typeface="Wingdings" panose="05000000000000000000" pitchFamily="2" charset="2"/>
              <a:buChar char="ü"/>
            </a:pPr>
            <a:r>
              <a:rPr lang="zh-CN" altLang="en-US">
                <a:latin typeface="宋体" panose="02010600030101010101" pitchFamily="2" charset="-122"/>
              </a:rPr>
              <a:t> 如何隔离用户之间的数据？</a:t>
            </a:r>
          </a:p>
          <a:p>
            <a:pPr>
              <a:spcBef>
                <a:spcPts val="1200"/>
              </a:spcBef>
              <a:buClr>
                <a:srgbClr val="FC0128"/>
              </a:buClr>
              <a:buSzPct val="120000"/>
              <a:buFont typeface="Wingdings" panose="05000000000000000000" pitchFamily="2" charset="2"/>
              <a:buChar char="ü"/>
            </a:pPr>
            <a:r>
              <a:rPr lang="zh-CN" altLang="en-US">
                <a:latin typeface="宋体" panose="02010600030101010101" pitchFamily="2" charset="-122"/>
              </a:rPr>
              <a:t> 用户程序如何与其它程序和操作系统隔离？</a:t>
            </a:r>
          </a:p>
          <a:p>
            <a:pPr>
              <a:spcBef>
                <a:spcPts val="1200"/>
              </a:spcBef>
              <a:buClr>
                <a:srgbClr val="FC0128"/>
              </a:buClr>
              <a:buSzPct val="120000"/>
              <a:buFont typeface="Wingdings" panose="05000000000000000000" pitchFamily="2" charset="2"/>
              <a:buChar char="ü"/>
            </a:pPr>
            <a:r>
              <a:rPr lang="zh-CN" altLang="en-US">
                <a:latin typeface="宋体" panose="02010600030101010101" pitchFamily="2" charset="-122"/>
              </a:rPr>
              <a:t> 系统备份要求？</a:t>
            </a:r>
            <a:endParaRPr lang="en-US" altLang="zh-CN">
              <a:latin typeface="宋体" panose="02010600030101010101" pitchFamily="2" charset="-122"/>
            </a:endParaRPr>
          </a:p>
          <a:p>
            <a:pPr>
              <a:spcBef>
                <a:spcPts val="1200"/>
              </a:spcBef>
              <a:buClr>
                <a:srgbClr val="FC0128"/>
              </a:buClr>
              <a:buSzPct val="120000"/>
              <a:buFont typeface="Wingdings" panose="05000000000000000000" pitchFamily="2" charset="2"/>
              <a:buChar char="ü"/>
            </a:pPr>
            <a:r>
              <a:rPr lang="en-US" altLang="zh-CN">
                <a:latin typeface="宋体" panose="02010600030101010101" pitchFamily="2" charset="-122"/>
              </a:rPr>
              <a:t> </a:t>
            </a:r>
            <a:r>
              <a:rPr lang="zh-CN" altLang="en-US">
                <a:latin typeface="宋体" panose="02010600030101010101" pitchFamily="2" charset="-122"/>
              </a:rPr>
              <a:t>数据加密？</a:t>
            </a:r>
            <a:endParaRPr lang="en-US" altLang="zh-CN">
              <a:latin typeface="宋体" panose="02010600030101010101" pitchFamily="2" charset="-122"/>
            </a:endParaRPr>
          </a:p>
          <a:p>
            <a:pPr>
              <a:spcBef>
                <a:spcPts val="1200"/>
              </a:spcBef>
              <a:buClr>
                <a:srgbClr val="FC0128"/>
              </a:buClr>
              <a:buSzPct val="120000"/>
              <a:buFont typeface="Wingdings" panose="05000000000000000000" pitchFamily="2" charset="2"/>
              <a:buChar char="ü"/>
            </a:pPr>
            <a:r>
              <a:rPr lang="en-US" altLang="zh-CN">
                <a:latin typeface="宋体" panose="02010600030101010101" pitchFamily="2" charset="-122"/>
              </a:rPr>
              <a:t> </a:t>
            </a:r>
            <a:r>
              <a:rPr lang="zh-CN" altLang="en-US">
                <a:latin typeface="宋体" panose="02010600030101010101" pitchFamily="2" charset="-122"/>
              </a:rPr>
              <a:t>隐私？</a:t>
            </a:r>
          </a:p>
        </p:txBody>
      </p:sp>
    </p:spTree>
  </p:cSld>
  <p:clrMapOvr>
    <a:masterClrMapping/>
  </p:clrMapOvr>
  <p:transition>
    <p:pull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385763" y="53975"/>
            <a:ext cx="8326437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4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(11) </a:t>
            </a: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软件成本消耗与开发进度需求</a:t>
            </a:r>
          </a:p>
        </p:txBody>
      </p:sp>
      <p:sp>
        <p:nvSpPr>
          <p:cNvPr id="62467" name="Rectangle 3"/>
          <p:cNvSpPr>
            <a:spLocks noChangeArrowheads="1"/>
          </p:cNvSpPr>
          <p:nvPr/>
        </p:nvSpPr>
        <p:spPr bwMode="auto">
          <a:xfrm>
            <a:off x="792163" y="1943100"/>
            <a:ext cx="74676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Clr>
                <a:srgbClr val="FC0128"/>
              </a:buClr>
              <a:buSzPct val="120000"/>
              <a:buFont typeface="Wingdings" panose="05000000000000000000" pitchFamily="2" charset="2"/>
              <a:buChar char="ü"/>
            </a:pPr>
            <a:r>
              <a:rPr lang="zh-CN" altLang="en-US">
                <a:latin typeface="宋体" panose="02010600030101010101" pitchFamily="2" charset="-122"/>
              </a:rPr>
              <a:t>开发有规定的时间表吗？</a:t>
            </a:r>
          </a:p>
          <a:p>
            <a:pPr>
              <a:lnSpc>
                <a:spcPct val="150000"/>
              </a:lnSpc>
              <a:buClr>
                <a:srgbClr val="FC0128"/>
              </a:buClr>
              <a:buSzPct val="120000"/>
              <a:buFont typeface="Wingdings" panose="05000000000000000000" pitchFamily="2" charset="2"/>
              <a:buChar char="ü"/>
            </a:pPr>
            <a:r>
              <a:rPr lang="zh-CN" altLang="en-US">
                <a:latin typeface="宋体" panose="02010600030101010101" pitchFamily="2" charset="-122"/>
              </a:rPr>
              <a:t>软硬件投资有无限制</a:t>
            </a:r>
            <a:r>
              <a:rPr lang="zh-CN" altLang="en-US" sz="4300"/>
              <a:t>？</a:t>
            </a:r>
          </a:p>
        </p:txBody>
      </p:sp>
    </p:spTree>
  </p:cSld>
  <p:clrMapOvr>
    <a:masterClrMapping/>
  </p:clrMapOvr>
  <p:transition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ChangeArrowheads="1"/>
          </p:cNvSpPr>
          <p:nvPr/>
        </p:nvSpPr>
        <p:spPr bwMode="auto">
          <a:xfrm>
            <a:off x="476250" y="279400"/>
            <a:ext cx="584517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案例工作过程的一幅场景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76225" y="1765300"/>
            <a:ext cx="8435975" cy="4903788"/>
          </a:xfrm>
          <a:prstGeom prst="rect">
            <a:avLst/>
          </a:prstGeom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+mn-lt"/>
                <a:ea typeface="+mn-ea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+mn-lt"/>
                <a:ea typeface="+mn-ea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720000" eaLnBrk="1">
              <a:lnSpc>
                <a:spcPct val="130000"/>
              </a:lnSpc>
              <a:defRPr/>
            </a:pPr>
            <a:r>
              <a:rPr lang="zh-CN" altLang="en-US" kern="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科星公司</a:t>
            </a:r>
            <a:r>
              <a:rPr lang="zh-CN" altLang="en-US" kern="0" dirty="0">
                <a:latin typeface="楷体" pitchFamily="49" charset="-122"/>
                <a:ea typeface="楷体" pitchFamily="49" charset="-122"/>
              </a:rPr>
              <a:t>在与</a:t>
            </a:r>
            <a:r>
              <a:rPr lang="zh-CN" altLang="en-US" kern="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国家航天局</a:t>
            </a:r>
            <a:r>
              <a:rPr lang="zh-CN" altLang="en-US" kern="0" dirty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kern="0" dirty="0">
                <a:latin typeface="楷体" pitchFamily="49" charset="-122"/>
                <a:ea typeface="楷体" pitchFamily="49" charset="-122"/>
              </a:rPr>
              <a:t>NAA</a:t>
            </a:r>
            <a:r>
              <a:rPr lang="zh-CN" altLang="en-US" kern="0" dirty="0">
                <a:latin typeface="楷体" pitchFamily="49" charset="-122"/>
                <a:ea typeface="楷体" pitchFamily="49" charset="-122"/>
              </a:rPr>
              <a:t>）签订“月球车控制仿真软件系统”（</a:t>
            </a:r>
            <a:r>
              <a:rPr lang="en-US" altLang="zh-CN" kern="0" dirty="0">
                <a:latin typeface="楷体" pitchFamily="49" charset="-122"/>
                <a:ea typeface="楷体" pitchFamily="49" charset="-122"/>
              </a:rPr>
              <a:t>MCS</a:t>
            </a:r>
            <a:r>
              <a:rPr lang="zh-CN" altLang="en-US" kern="0" dirty="0">
                <a:latin typeface="楷体" pitchFamily="49" charset="-122"/>
                <a:ea typeface="楷体" pitchFamily="49" charset="-122"/>
              </a:rPr>
              <a:t>）研发合同之后的首个工作日，</a:t>
            </a:r>
            <a:r>
              <a:rPr lang="zh-CN" altLang="en-US" kern="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科星公司</a:t>
            </a:r>
            <a:r>
              <a:rPr lang="zh-CN" altLang="en-US" kern="0" dirty="0">
                <a:latin typeface="楷体" pitchFamily="49" charset="-122"/>
                <a:ea typeface="楷体" pitchFamily="49" charset="-122"/>
              </a:rPr>
              <a:t>的工程师</a:t>
            </a:r>
            <a:r>
              <a:rPr lang="zh-CN" altLang="en-US" kern="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王华</a:t>
            </a:r>
            <a:r>
              <a:rPr lang="zh-CN" altLang="en-US" kern="0" dirty="0">
                <a:latin typeface="楷体" pitchFamily="49" charset="-122"/>
                <a:ea typeface="楷体" pitchFamily="49" charset="-122"/>
              </a:rPr>
              <a:t>走进</a:t>
            </a:r>
            <a:r>
              <a:rPr lang="en-US" altLang="zh-CN" kern="0" dirty="0">
                <a:latin typeface="楷体" pitchFamily="49" charset="-122"/>
                <a:ea typeface="楷体" pitchFamily="49" charset="-122"/>
              </a:rPr>
              <a:t>NAA</a:t>
            </a:r>
            <a:r>
              <a:rPr lang="zh-CN" altLang="en-US" kern="0" dirty="0">
                <a:latin typeface="楷体" pitchFamily="49" charset="-122"/>
                <a:ea typeface="楷体" pitchFamily="49" charset="-122"/>
              </a:rPr>
              <a:t>月球车项目主管</a:t>
            </a:r>
            <a:r>
              <a:rPr lang="zh-CN" altLang="en-US" kern="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李总</a:t>
            </a:r>
            <a:r>
              <a:rPr lang="zh-CN" altLang="en-US" kern="0" dirty="0">
                <a:latin typeface="楷体" pitchFamily="49" charset="-122"/>
                <a:ea typeface="楷体" pitchFamily="49" charset="-122"/>
              </a:rPr>
              <a:t>的办公室，</a:t>
            </a:r>
            <a:endParaRPr lang="en-US" altLang="zh-CN" kern="0" dirty="0">
              <a:latin typeface="楷体" pitchFamily="49" charset="-122"/>
              <a:ea typeface="楷体" pitchFamily="49" charset="-122"/>
            </a:endParaRPr>
          </a:p>
          <a:p>
            <a:pPr marL="1253400" lvl="1" eaLnBrk="1">
              <a:lnSpc>
                <a:spcPct val="150000"/>
              </a:lnSpc>
              <a:defRPr/>
            </a:pPr>
            <a:r>
              <a:rPr lang="zh-CN" altLang="en-US" sz="2400" b="0" kern="0" dirty="0">
                <a:latin typeface="黑体" panose="02010609060101010101" pitchFamily="49" charset="-122"/>
                <a:ea typeface="黑体" panose="02010609060101010101" pitchFamily="49" charset="-122"/>
              </a:rPr>
              <a:t>王华：李总，你对</a:t>
            </a:r>
            <a:r>
              <a:rPr lang="en-US" altLang="zh-CN" sz="2400" b="0" kern="0" dirty="0">
                <a:latin typeface="黑体" panose="02010609060101010101" pitchFamily="49" charset="-122"/>
                <a:ea typeface="黑体" panose="02010609060101010101" pitchFamily="49" charset="-122"/>
              </a:rPr>
              <a:t>MCS</a:t>
            </a:r>
            <a:r>
              <a:rPr lang="zh-CN" altLang="en-US" sz="2400" b="0" kern="0" dirty="0">
                <a:latin typeface="黑体" panose="02010609060101010101" pitchFamily="49" charset="-122"/>
                <a:ea typeface="黑体" panose="02010609060101010101" pitchFamily="49" charset="-122"/>
              </a:rPr>
              <a:t>在月球车移动控制方面有哪些具体的要求和期望？</a:t>
            </a:r>
            <a:endParaRPr lang="en-US" altLang="zh-CN" sz="2400" b="0" kern="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1253400" lvl="1" eaLnBrk="1">
              <a:lnSpc>
                <a:spcPct val="150000"/>
              </a:lnSpc>
              <a:defRPr/>
            </a:pPr>
            <a:r>
              <a:rPr lang="zh-CN" altLang="en-US" sz="2400" b="0" kern="0" dirty="0">
                <a:latin typeface="黑体" panose="02010609060101010101" pitchFamily="49" charset="-122"/>
                <a:ea typeface="黑体" panose="02010609060101010101" pitchFamily="49" charset="-122"/>
              </a:rPr>
              <a:t>李总：我们希望月球车能够避开障碍，并选择最优的路径到达指定地点，</a:t>
            </a:r>
            <a:r>
              <a:rPr lang="en-US" altLang="zh-CN" sz="2400" b="0" kern="0" dirty="0">
                <a:latin typeface="黑体" panose="02010609060101010101" pitchFamily="49" charset="-122"/>
                <a:ea typeface="黑体" panose="02010609060101010101" pitchFamily="49" charset="-122"/>
              </a:rPr>
              <a:t>……</a:t>
            </a:r>
          </a:p>
        </p:txBody>
      </p:sp>
    </p:spTree>
  </p:cSld>
  <p:clrMapOvr>
    <a:masterClrMapping/>
  </p:clrMapOvr>
  <p:transition>
    <p:pull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ChangeArrowheads="1"/>
          </p:cNvSpPr>
          <p:nvPr/>
        </p:nvSpPr>
        <p:spPr bwMode="auto">
          <a:xfrm>
            <a:off x="566738" y="414338"/>
            <a:ext cx="64770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4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(12) </a:t>
            </a: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质量保证</a:t>
            </a:r>
          </a:p>
        </p:txBody>
      </p:sp>
      <p:sp>
        <p:nvSpPr>
          <p:cNvPr id="63491" name="Rectangle 3"/>
          <p:cNvSpPr>
            <a:spLocks noChangeArrowheads="1"/>
          </p:cNvSpPr>
          <p:nvPr/>
        </p:nvSpPr>
        <p:spPr bwMode="auto">
          <a:xfrm>
            <a:off x="836613" y="1763713"/>
            <a:ext cx="8077200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buClr>
                <a:srgbClr val="FC0128"/>
              </a:buClr>
              <a:buSzPct val="120000"/>
              <a:buFont typeface="Wingdings" panose="05000000000000000000" pitchFamily="2" charset="2"/>
              <a:buChar char="ü"/>
            </a:pPr>
            <a:r>
              <a:rPr lang="zh-CN" altLang="en-US">
                <a:latin typeface="宋体" panose="02010600030101010101" pitchFamily="2" charset="-122"/>
              </a:rPr>
              <a:t> 系统的可靠性要求？</a:t>
            </a:r>
          </a:p>
          <a:p>
            <a:pPr>
              <a:lnSpc>
                <a:spcPct val="120000"/>
              </a:lnSpc>
              <a:buClr>
                <a:srgbClr val="FC0128"/>
              </a:buClr>
              <a:buSzPct val="120000"/>
              <a:buFont typeface="Wingdings" panose="05000000000000000000" pitchFamily="2" charset="2"/>
              <a:buChar char="ü"/>
            </a:pPr>
            <a:r>
              <a:rPr lang="zh-CN" altLang="en-US">
                <a:latin typeface="宋体" panose="02010600030101010101" pitchFamily="2" charset="-122"/>
              </a:rPr>
              <a:t> 系统必须监测和隔离错误吗？</a:t>
            </a:r>
          </a:p>
          <a:p>
            <a:pPr>
              <a:lnSpc>
                <a:spcPct val="120000"/>
              </a:lnSpc>
              <a:buClr>
                <a:srgbClr val="FC0128"/>
              </a:buClr>
              <a:buSzPct val="120000"/>
              <a:buFont typeface="Wingdings" panose="05000000000000000000" pitchFamily="2" charset="2"/>
              <a:buChar char="ü"/>
            </a:pPr>
            <a:r>
              <a:rPr lang="zh-CN" altLang="en-US">
                <a:latin typeface="宋体" panose="02010600030101010101" pitchFamily="2" charset="-122"/>
              </a:rPr>
              <a:t> 规定系统平均出错时间？</a:t>
            </a:r>
          </a:p>
          <a:p>
            <a:pPr>
              <a:lnSpc>
                <a:spcPct val="120000"/>
              </a:lnSpc>
              <a:buClr>
                <a:srgbClr val="FC0128"/>
              </a:buClr>
              <a:buSzPct val="120000"/>
              <a:buFont typeface="Wingdings" panose="05000000000000000000" pitchFamily="2" charset="2"/>
              <a:buChar char="ü"/>
            </a:pPr>
            <a:r>
              <a:rPr lang="zh-CN" altLang="en-US">
                <a:latin typeface="宋体" panose="02010600030101010101" pitchFamily="2" charset="-122"/>
              </a:rPr>
              <a:t> 出错后，重启系统允许的时间？</a:t>
            </a:r>
          </a:p>
          <a:p>
            <a:pPr>
              <a:lnSpc>
                <a:spcPct val="120000"/>
              </a:lnSpc>
              <a:buClr>
                <a:srgbClr val="FC0128"/>
              </a:buClr>
              <a:buSzPct val="120000"/>
              <a:buFont typeface="Wingdings" panose="05000000000000000000" pitchFamily="2" charset="2"/>
              <a:buChar char="ü"/>
            </a:pPr>
            <a:r>
              <a:rPr lang="zh-CN" altLang="en-US">
                <a:latin typeface="宋体" panose="02010600030101010101" pitchFamily="2" charset="-122"/>
              </a:rPr>
              <a:t> 系统变化如何反映到设计中？</a:t>
            </a:r>
          </a:p>
          <a:p>
            <a:pPr>
              <a:lnSpc>
                <a:spcPct val="120000"/>
              </a:lnSpc>
              <a:buClr>
                <a:srgbClr val="FC0128"/>
              </a:buClr>
              <a:buSzPct val="120000"/>
              <a:buFont typeface="Wingdings" panose="05000000000000000000" pitchFamily="2" charset="2"/>
              <a:buChar char="ü"/>
            </a:pPr>
            <a:r>
              <a:rPr lang="zh-CN" altLang="en-US">
                <a:latin typeface="宋体" panose="02010600030101010101" pitchFamily="2" charset="-122"/>
              </a:rPr>
              <a:t> 维护是否包括对系统的改进？</a:t>
            </a:r>
          </a:p>
          <a:p>
            <a:pPr>
              <a:lnSpc>
                <a:spcPct val="120000"/>
              </a:lnSpc>
              <a:buClr>
                <a:srgbClr val="FC0128"/>
              </a:buClr>
              <a:buSzPct val="120000"/>
              <a:buFont typeface="Wingdings" panose="05000000000000000000" pitchFamily="2" charset="2"/>
              <a:buChar char="ü"/>
            </a:pPr>
            <a:r>
              <a:rPr lang="zh-CN" altLang="en-US">
                <a:latin typeface="宋体" panose="02010600030101010101" pitchFamily="2" charset="-122"/>
              </a:rPr>
              <a:t> 系统的可移植性？</a:t>
            </a:r>
          </a:p>
        </p:txBody>
      </p:sp>
    </p:spTree>
  </p:cSld>
  <p:clrMapOvr>
    <a:masterClrMapping/>
  </p:clrMapOvr>
  <p:transition>
    <p:pull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309816" y="1583795"/>
            <a:ext cx="8672673" cy="52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ts val="600"/>
              </a:spcBef>
              <a:buClr>
                <a:srgbClr val="FC0128"/>
              </a:buClr>
              <a:buSzPct val="120000"/>
              <a:buFontTx/>
              <a:buNone/>
            </a:pPr>
            <a:r>
              <a:rPr lang="zh-CN" altLang="en-US" sz="2800" dirty="0">
                <a:latin typeface="宋体" panose="02010600030101010101" pitchFamily="2" charset="-122"/>
              </a:rPr>
              <a:t> </a:t>
            </a:r>
            <a:r>
              <a:rPr lang="en-US" altLang="zh-CN" sz="2400" dirty="0">
                <a:latin typeface="宋体" panose="02010600030101010101" pitchFamily="2" charset="-122"/>
              </a:rPr>
              <a:t>(1)</a:t>
            </a:r>
            <a:r>
              <a:rPr lang="zh-CN" altLang="en-US" sz="2400" dirty="0">
                <a:latin typeface="宋体" panose="02010600030101010101" pitchFamily="2" charset="-122"/>
              </a:rPr>
              <a:t>共享单车手机</a:t>
            </a:r>
            <a:r>
              <a:rPr lang="en-US" altLang="zh-CN" sz="2400" dirty="0">
                <a:latin typeface="宋体" panose="02010600030101010101" pitchFamily="2" charset="-122"/>
              </a:rPr>
              <a:t>APP</a:t>
            </a:r>
            <a:r>
              <a:rPr lang="zh-CN" altLang="en-US" sz="2400" dirty="0">
                <a:latin typeface="宋体" panose="02010600030101010101" pitchFamily="2" charset="-122"/>
              </a:rPr>
              <a:t>的需求描述</a:t>
            </a:r>
            <a:endParaRPr lang="en-US" altLang="zh-CN" sz="2400" dirty="0">
              <a:latin typeface="宋体" panose="02010600030101010101" pitchFamily="2" charset="-122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buClr>
                <a:srgbClr val="FC0128"/>
              </a:buClr>
              <a:buSzPct val="120000"/>
              <a:buFontTx/>
              <a:buNone/>
            </a:pP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</a:rPr>
              <a:t>		           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</a:rPr>
              <a:t>学号 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</a:rPr>
              <a:t>&lt;= 2251022</a:t>
            </a:r>
          </a:p>
          <a:p>
            <a:pPr>
              <a:lnSpc>
                <a:spcPct val="120000"/>
              </a:lnSpc>
              <a:spcBef>
                <a:spcPts val="600"/>
              </a:spcBef>
              <a:buClr>
                <a:srgbClr val="FC0128"/>
              </a:buClr>
              <a:buSzPct val="120000"/>
              <a:buFontTx/>
              <a:buNone/>
            </a:pPr>
            <a:r>
              <a:rPr lang="en-US" altLang="zh-CN" sz="2400" dirty="0">
                <a:latin typeface="宋体" panose="02010600030101010101" pitchFamily="2" charset="-122"/>
              </a:rPr>
              <a:t> (2)</a:t>
            </a:r>
            <a:r>
              <a:rPr lang="zh-CN" altLang="en-US" sz="2400" dirty="0">
                <a:latin typeface="宋体" panose="02010600030101010101" pitchFamily="2" charset="-122"/>
              </a:rPr>
              <a:t>手机私家车拼车软件系统的需求描述</a:t>
            </a:r>
            <a:endParaRPr lang="en-US" altLang="zh-CN" sz="2400" dirty="0">
              <a:latin typeface="宋体" panose="02010600030101010101" pitchFamily="2" charset="-122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buClr>
                <a:srgbClr val="FC0128"/>
              </a:buClr>
              <a:buSzPct val="120000"/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  <a:latin typeface="宋体" panose="02010600030101010101" pitchFamily="2" charset="-122"/>
              </a:rPr>
              <a:t>        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</a:rPr>
              <a:t>251024 &lt;= 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</a:rPr>
              <a:t>学号 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</a:rPr>
              <a:t>&lt;=2251753</a:t>
            </a:r>
          </a:p>
          <a:p>
            <a:pPr>
              <a:lnSpc>
                <a:spcPct val="120000"/>
              </a:lnSpc>
              <a:spcBef>
                <a:spcPts val="600"/>
              </a:spcBef>
              <a:buClr>
                <a:srgbClr val="FC0128"/>
              </a:buClr>
              <a:buSzPct val="120000"/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</a:rPr>
              <a:t>   </a:t>
            </a:r>
            <a:r>
              <a:rPr lang="en-US" altLang="zh-CN" sz="2400" dirty="0">
                <a:latin typeface="宋体" panose="02010600030101010101" pitchFamily="2" charset="-122"/>
              </a:rPr>
              <a:t>(3)</a:t>
            </a:r>
            <a:r>
              <a:rPr lang="zh-CN" altLang="en-US" sz="2400" dirty="0">
                <a:latin typeface="宋体" panose="02010600030101010101" pitchFamily="2" charset="-122"/>
              </a:rPr>
              <a:t>手机公园导游软件系统的需要描述</a:t>
            </a:r>
            <a:endParaRPr lang="en-US" altLang="zh-CN" sz="2400" dirty="0">
              <a:latin typeface="宋体" panose="02010600030101010101" pitchFamily="2" charset="-122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buClr>
                <a:srgbClr val="FC0128"/>
              </a:buClr>
              <a:buSzPct val="120000"/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</a:rPr>
              <a:t>               2251762 &lt;= 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</a:rPr>
              <a:t>学号 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</a:rPr>
              <a:t>&lt;= 2252537</a:t>
            </a:r>
            <a:endParaRPr lang="en-US" altLang="zh-CN" sz="2400" dirty="0">
              <a:latin typeface="宋体" panose="02010600030101010101" pitchFamily="2" charset="-122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buClr>
                <a:srgbClr val="FC0128"/>
              </a:buClr>
              <a:buSzPct val="120000"/>
              <a:buFontTx/>
              <a:buNone/>
            </a:pPr>
            <a:r>
              <a:rPr lang="en-US" altLang="zh-CN" sz="2400" dirty="0">
                <a:latin typeface="宋体" panose="02010600030101010101" pitchFamily="2" charset="-122"/>
              </a:rPr>
              <a:t> (4)</a:t>
            </a:r>
            <a:r>
              <a:rPr lang="zh-CN" altLang="en-US" sz="2400" dirty="0">
                <a:latin typeface="宋体" panose="02010600030101010101" pitchFamily="2" charset="-122"/>
              </a:rPr>
              <a:t>城市公交车无人驾驶系统的需求描述</a:t>
            </a:r>
            <a:endParaRPr lang="en-US" altLang="zh-CN" sz="2400" dirty="0">
              <a:latin typeface="宋体" panose="02010600030101010101" pitchFamily="2" charset="-122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buClr>
                <a:srgbClr val="FC0128"/>
              </a:buClr>
              <a:buSzPct val="120000"/>
              <a:buNone/>
            </a:pPr>
            <a:r>
              <a:rPr lang="en-US" altLang="zh-CN" sz="2400" dirty="0">
                <a:solidFill>
                  <a:srgbClr val="FF0000"/>
                </a:solidFill>
                <a:latin typeface="宋体" panose="02010600030101010101" pitchFamily="2" charset="-122"/>
              </a:rPr>
              <a:t>        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</a:rPr>
              <a:t>2252538 &lt;= 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</a:rPr>
              <a:t>学号 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</a:rPr>
              <a:t>&lt;= 2253331 </a:t>
            </a:r>
          </a:p>
          <a:p>
            <a:pPr>
              <a:lnSpc>
                <a:spcPct val="120000"/>
              </a:lnSpc>
              <a:spcBef>
                <a:spcPts val="600"/>
              </a:spcBef>
              <a:buClr>
                <a:srgbClr val="FC0128"/>
              </a:buClr>
              <a:buSzPct val="120000"/>
              <a:buNone/>
            </a:pPr>
            <a:r>
              <a:rPr lang="zh-CN" altLang="en-US" sz="2800" dirty="0">
                <a:latin typeface="Times New Roman" panose="02020603050405020304" pitchFamily="18" charset="0"/>
              </a:rPr>
              <a:t>（</a:t>
            </a:r>
            <a:r>
              <a:rPr lang="en-US" altLang="zh-CN" sz="2800" dirty="0">
                <a:latin typeface="Times New Roman" panose="02020603050405020304" pitchFamily="18" charset="0"/>
              </a:rPr>
              <a:t>5</a:t>
            </a:r>
            <a:r>
              <a:rPr lang="zh-CN" altLang="en-US" sz="2800" dirty="0">
                <a:latin typeface="Times New Roman" panose="02020603050405020304" pitchFamily="18" charset="0"/>
              </a:rPr>
              <a:t>）智能衣服电子系统的需求描述</a:t>
            </a:r>
            <a:endParaRPr lang="en-US" altLang="zh-CN" sz="2800" dirty="0">
              <a:latin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buClr>
                <a:srgbClr val="FC0128"/>
              </a:buClr>
              <a:buSzPct val="120000"/>
              <a:buNone/>
            </a:pP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</a:rPr>
              <a:t>                2253334 &lt;= 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</a:rPr>
              <a:t>学号 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</a:rPr>
              <a:t>&lt;2299999</a:t>
            </a:r>
          </a:p>
        </p:txBody>
      </p:sp>
      <p:sp>
        <p:nvSpPr>
          <p:cNvPr id="64515" name="Rectangle 3"/>
          <p:cNvSpPr>
            <a:spLocks noChangeArrowheads="1"/>
          </p:cNvSpPr>
          <p:nvPr/>
        </p:nvSpPr>
        <p:spPr bwMode="auto">
          <a:xfrm>
            <a:off x="572726" y="233645"/>
            <a:ext cx="7779694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 type="none" w="sm" len="sm"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90000"/>
              </a:lnSpc>
              <a:buClrTx/>
              <a:buFontTx/>
              <a:buNone/>
            </a:pPr>
            <a:r>
              <a:rPr lang="en-US" altLang="zh-CN" sz="4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Homework—</a:t>
            </a:r>
            <a:r>
              <a:rPr lang="zh-CN" altLang="en-US" sz="4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需求获取和需求描述</a:t>
            </a:r>
            <a:endParaRPr lang="en-US" altLang="zh-CN" sz="40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90000"/>
              </a:lnSpc>
              <a:buClrTx/>
              <a:buFontTx/>
              <a:buNone/>
            </a:pPr>
            <a:r>
              <a:rPr lang="zh-CN" altLang="en-US" sz="4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（课程设计）</a:t>
            </a:r>
            <a:endParaRPr lang="en-US" altLang="zh-CN" sz="40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022633" y="3429000"/>
            <a:ext cx="312136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00FF"/>
                </a:solidFill>
                <a:cs typeface="Times New Roman" panose="02020603050405020304" pitchFamily="18" charset="0"/>
              </a:rPr>
              <a:t>作业发到：</a:t>
            </a:r>
            <a:endParaRPr lang="en-US" altLang="zh-CN" sz="2800" dirty="0">
              <a:solidFill>
                <a:srgbClr val="0000FF"/>
              </a:solidFill>
              <a:cs typeface="Times New Roman" panose="02020603050405020304" pitchFamily="18" charset="0"/>
            </a:endParaRPr>
          </a:p>
          <a:p>
            <a:r>
              <a:rPr lang="en-US" altLang="zh-CN" sz="2800" dirty="0">
                <a:solidFill>
                  <a:srgbClr val="0000FF"/>
                </a:solidFill>
                <a:cs typeface="Times New Roman" panose="02020603050405020304" pitchFamily="18" charset="0"/>
              </a:rPr>
              <a:t>se2003tj@sina.com</a:t>
            </a:r>
            <a:endParaRPr lang="zh-CN" altLang="en-US" sz="2800" dirty="0">
              <a:solidFill>
                <a:srgbClr val="0000FF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 txBox="1">
            <a:spLocks noChangeArrowheads="1"/>
          </p:cNvSpPr>
          <p:nvPr/>
        </p:nvSpPr>
        <p:spPr bwMode="auto">
          <a:xfrm>
            <a:off x="381000" y="358775"/>
            <a:ext cx="82296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908050" indent="-436563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304925" indent="-395288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93863" indent="-3873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93913" indent="-398463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51113" indent="-398463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3008313" indent="-398463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65513" indent="-398463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922713" indent="-398463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值得思考的问题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96863" y="1674813"/>
            <a:ext cx="8435975" cy="4903787"/>
          </a:xfrm>
          <a:prstGeom prst="rect">
            <a:avLst/>
          </a:prstGeom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+mn-lt"/>
                <a:ea typeface="+mn-ea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+mn-lt"/>
                <a:ea typeface="+mn-ea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720000" eaLnBrk="1">
              <a:lnSpc>
                <a:spcPct val="130000"/>
              </a:lnSpc>
              <a:defRPr/>
            </a:pPr>
            <a:r>
              <a:rPr lang="zh-CN" altLang="en-US" sz="2800" kern="0" dirty="0">
                <a:latin typeface="黑体" panose="02010609060101010101" pitchFamily="49" charset="-122"/>
                <a:ea typeface="黑体" panose="02010609060101010101" pitchFamily="49" charset="-122"/>
              </a:rPr>
              <a:t>王华的目的是什么？</a:t>
            </a:r>
            <a:endParaRPr lang="en-US" altLang="zh-CN" sz="2800" kern="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1253400" lvl="1" eaLnBrk="1">
              <a:lnSpc>
                <a:spcPct val="130000"/>
              </a:lnSpc>
              <a:defRPr/>
            </a:pPr>
            <a:r>
              <a:rPr lang="zh-CN" altLang="en-US" sz="2400" kern="0" dirty="0">
                <a:latin typeface="宋体" panose="02010600030101010101" pitchFamily="2" charset="-122"/>
              </a:rPr>
              <a:t>获取用户对于待开发的软件系统（也称目标软件系统）的</a:t>
            </a:r>
            <a:r>
              <a:rPr lang="zh-CN" altLang="en-US" sz="2400" kern="0" dirty="0">
                <a:solidFill>
                  <a:srgbClr val="FF0000"/>
                </a:solidFill>
                <a:latin typeface="宋体" panose="02010600030101010101" pitchFamily="2" charset="-122"/>
              </a:rPr>
              <a:t>要求和期望</a:t>
            </a:r>
            <a:r>
              <a:rPr lang="en-US" altLang="zh-CN" sz="2400" kern="0" dirty="0">
                <a:latin typeface="宋体" panose="02010600030101010101" pitchFamily="2" charset="-122"/>
              </a:rPr>
              <a:t> ——</a:t>
            </a:r>
            <a:r>
              <a:rPr lang="zh-CN" altLang="en-US" sz="2400" kern="0" dirty="0">
                <a:solidFill>
                  <a:srgbClr val="FF0000"/>
                </a:solidFill>
                <a:latin typeface="宋体" panose="02010600030101010101" pitchFamily="2" charset="-122"/>
              </a:rPr>
              <a:t>软件需求</a:t>
            </a:r>
            <a:endParaRPr lang="en-US" altLang="zh-CN" sz="2400" kern="0" dirty="0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marL="720000" eaLnBrk="1">
              <a:lnSpc>
                <a:spcPct val="130000"/>
              </a:lnSpc>
              <a:defRPr/>
            </a:pPr>
            <a:r>
              <a:rPr lang="zh-CN" altLang="en-US" sz="2800" kern="0" dirty="0">
                <a:latin typeface="黑体" panose="02010609060101010101" pitchFamily="49" charset="-122"/>
                <a:ea typeface="黑体" panose="02010609060101010101" pitchFamily="49" charset="-122"/>
              </a:rPr>
              <a:t>王华为什么找李总了解软件需求？</a:t>
            </a:r>
            <a:endParaRPr lang="en-US" altLang="zh-CN" sz="2800" kern="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1253400" lvl="1" eaLnBrk="1">
              <a:lnSpc>
                <a:spcPct val="130000"/>
              </a:lnSpc>
              <a:defRPr/>
            </a:pPr>
            <a:r>
              <a:rPr lang="zh-CN" altLang="en-US" sz="2400" kern="0" dirty="0">
                <a:latin typeface="宋体" panose="02010600030101010101" pitchFamily="2" charset="-122"/>
              </a:rPr>
              <a:t>李总是</a:t>
            </a:r>
            <a:r>
              <a:rPr lang="en-US" altLang="zh-CN" sz="2400" kern="0" dirty="0">
                <a:latin typeface="宋体" panose="02010600030101010101" pitchFamily="2" charset="-122"/>
              </a:rPr>
              <a:t>MCS</a:t>
            </a:r>
            <a:r>
              <a:rPr lang="zh-CN" altLang="en-US" sz="2400" kern="0" dirty="0">
                <a:latin typeface="宋体" panose="02010600030101010101" pitchFamily="2" charset="-122"/>
              </a:rPr>
              <a:t>的使用者之一，其工作与</a:t>
            </a:r>
            <a:r>
              <a:rPr lang="en-US" altLang="zh-CN" sz="2400" kern="0" dirty="0">
                <a:latin typeface="宋体" panose="02010600030101010101" pitchFamily="2" charset="-122"/>
              </a:rPr>
              <a:t>MCS</a:t>
            </a:r>
            <a:r>
              <a:rPr lang="zh-CN" altLang="en-US" sz="2400" kern="0" dirty="0">
                <a:latin typeface="宋体" panose="02010600030101010101" pitchFamily="2" charset="-122"/>
              </a:rPr>
              <a:t>项目的成败密切相关 </a:t>
            </a:r>
            <a:r>
              <a:rPr lang="en-US" altLang="zh-CN" sz="2400" kern="0" dirty="0">
                <a:latin typeface="宋体" panose="02010600030101010101" pitchFamily="2" charset="-122"/>
              </a:rPr>
              <a:t>—— </a:t>
            </a:r>
            <a:r>
              <a:rPr lang="zh-CN" altLang="en-US" sz="2400" kern="0" dirty="0">
                <a:latin typeface="宋体" panose="02010600030101010101" pitchFamily="2" charset="-122"/>
              </a:rPr>
              <a:t>李总是</a:t>
            </a:r>
            <a:r>
              <a:rPr lang="en-US" altLang="zh-CN" sz="2400" kern="0" dirty="0">
                <a:latin typeface="宋体" panose="02010600030101010101" pitchFamily="2" charset="-122"/>
              </a:rPr>
              <a:t>MCS</a:t>
            </a:r>
            <a:r>
              <a:rPr lang="zh-CN" altLang="en-US" sz="2400" kern="0" dirty="0">
                <a:latin typeface="宋体" panose="02010600030101010101" pitchFamily="2" charset="-122"/>
              </a:rPr>
              <a:t>的</a:t>
            </a:r>
            <a:r>
              <a:rPr lang="zh-CN" altLang="en-US" sz="2400" kern="0" dirty="0">
                <a:solidFill>
                  <a:srgbClr val="FF0000"/>
                </a:solidFill>
                <a:latin typeface="宋体" panose="02010600030101010101" pitchFamily="2" charset="-122"/>
              </a:rPr>
              <a:t>利益相关方</a:t>
            </a:r>
            <a:endParaRPr lang="en-US" altLang="zh-CN" sz="2400" kern="0" dirty="0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marL="1253400" lvl="1" eaLnBrk="1">
              <a:lnSpc>
                <a:spcPct val="130000"/>
              </a:lnSpc>
              <a:defRPr/>
            </a:pPr>
            <a:r>
              <a:rPr lang="zh-CN" altLang="en-US" sz="2400" kern="0" dirty="0">
                <a:latin typeface="宋体" panose="02010600030101010101" pitchFamily="2" charset="-122"/>
              </a:rPr>
              <a:t>李总是</a:t>
            </a:r>
            <a:r>
              <a:rPr lang="zh-CN" altLang="en-US" sz="2400" kern="0" dirty="0">
                <a:solidFill>
                  <a:srgbClr val="FF0000"/>
                </a:solidFill>
                <a:latin typeface="宋体" panose="02010600030101010101" pitchFamily="2" charset="-122"/>
              </a:rPr>
              <a:t>筹码持有者</a:t>
            </a:r>
            <a:r>
              <a:rPr lang="zh-CN" altLang="en-US" sz="2400" kern="0" dirty="0">
                <a:latin typeface="宋体" panose="02010600030101010101" pitchFamily="2" charset="-122"/>
              </a:rPr>
              <a:t>（</a:t>
            </a:r>
            <a:r>
              <a:rPr lang="en-US" altLang="zh-CN" sz="2400" kern="0" dirty="0">
                <a:latin typeface="宋体" panose="02010600030101010101" pitchFamily="2" charset="-122"/>
              </a:rPr>
              <a:t>stakeholder</a:t>
            </a:r>
            <a:r>
              <a:rPr lang="zh-CN" altLang="en-US" sz="2400" kern="0" dirty="0">
                <a:latin typeface="宋体" panose="02010600030101010101" pitchFamily="2" charset="-122"/>
              </a:rPr>
              <a:t>） ，对目标软件系统的评价，特别是对其能否顺利通过验收拥有发言权甚至决定权。</a:t>
            </a:r>
            <a:endParaRPr lang="en-US" altLang="zh-CN" sz="2400" kern="0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 txBox="1">
            <a:spLocks noChangeArrowheads="1"/>
          </p:cNvSpPr>
          <p:nvPr/>
        </p:nvSpPr>
        <p:spPr bwMode="auto">
          <a:xfrm>
            <a:off x="438150" y="279400"/>
            <a:ext cx="82296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908050" indent="-436563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304925" indent="-395288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93863" indent="-3873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93913" indent="-398463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51113" indent="-398463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3008313" indent="-398463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65513" indent="-398463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922713" indent="-398463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到底什么是软件需求？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61925" y="1630363"/>
            <a:ext cx="8982075" cy="4903787"/>
          </a:xfrm>
          <a:prstGeom prst="rect">
            <a:avLst/>
          </a:prstGeom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+mn-lt"/>
                <a:ea typeface="+mn-ea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+mn-lt"/>
                <a:ea typeface="+mn-ea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720000" eaLnBrk="1">
              <a:lnSpc>
                <a:spcPct val="150000"/>
              </a:lnSpc>
              <a:defRPr/>
            </a:pPr>
            <a:r>
              <a:rPr lang="zh-CN" altLang="en-US" sz="2800" kern="0" dirty="0">
                <a:latin typeface="宋体" panose="02010600030101010101" pitchFamily="2" charset="-122"/>
              </a:rPr>
              <a:t>软件需求</a:t>
            </a:r>
            <a:r>
              <a:rPr lang="zh-CN" altLang="zh-CN" sz="2800" kern="0" dirty="0">
                <a:latin typeface="宋体" panose="02010600030101010101" pitchFamily="2" charset="-122"/>
              </a:rPr>
              <a:t>是利益相关方对目标软件系统</a:t>
            </a:r>
            <a:r>
              <a:rPr lang="zh-CN" altLang="en-US" sz="2800" kern="0" dirty="0">
                <a:latin typeface="宋体" panose="02010600030101010101" pitchFamily="2" charset="-122"/>
              </a:rPr>
              <a:t>的</a:t>
            </a:r>
            <a:r>
              <a:rPr lang="zh-CN" altLang="en-US" sz="2800" kern="0" dirty="0">
                <a:solidFill>
                  <a:srgbClr val="FF0000"/>
                </a:solidFill>
                <a:latin typeface="宋体" panose="02010600030101010101" pitchFamily="2" charset="-122"/>
              </a:rPr>
              <a:t>要求和期望，细分为：</a:t>
            </a:r>
            <a:endParaRPr lang="en-US" altLang="zh-CN" sz="2800" kern="0" dirty="0">
              <a:latin typeface="宋体" panose="02010600030101010101" pitchFamily="2" charset="-122"/>
            </a:endParaRPr>
          </a:p>
          <a:p>
            <a:pPr marL="1253400" lvl="1" eaLnBrk="1">
              <a:lnSpc>
                <a:spcPct val="150000"/>
              </a:lnSpc>
              <a:spcBef>
                <a:spcPts val="1200"/>
              </a:spcBef>
              <a:defRPr/>
            </a:pPr>
            <a:r>
              <a:rPr lang="zh-CN" altLang="en-US" sz="2400" b="0" kern="0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功能需求</a:t>
            </a:r>
            <a:r>
              <a:rPr lang="zh-CN" altLang="en-US" sz="2400" b="0" kern="0" dirty="0"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en-US" sz="2400" dirty="0">
                <a:latin typeface="+mn-ea"/>
              </a:rPr>
              <a:t>控制月球车移动并到达指定地点；</a:t>
            </a:r>
            <a:endParaRPr lang="en-US" altLang="zh-CN" sz="2400" dirty="0">
              <a:latin typeface="+mn-ea"/>
            </a:endParaRPr>
          </a:p>
          <a:p>
            <a:pPr marL="1253400" lvl="1" eaLnBrk="1">
              <a:lnSpc>
                <a:spcPct val="150000"/>
              </a:lnSpc>
              <a:spcBef>
                <a:spcPts val="1200"/>
              </a:spcBef>
              <a:defRPr/>
            </a:pPr>
            <a:r>
              <a:rPr lang="zh-CN" altLang="en-US" sz="2400" b="0" kern="0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性能需求：</a:t>
            </a:r>
            <a:r>
              <a:rPr lang="en-US" altLang="zh-CN" sz="2400" b="0" kern="0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400" dirty="0">
                <a:latin typeface="+mn-ea"/>
              </a:rPr>
              <a:t>MCS</a:t>
            </a:r>
            <a:r>
              <a:rPr lang="zh-CN" altLang="en-US" sz="2400" dirty="0">
                <a:latin typeface="+mn-ea"/>
              </a:rPr>
              <a:t>必须在</a:t>
            </a:r>
            <a:r>
              <a:rPr lang="en-US" altLang="zh-CN" sz="2400" dirty="0">
                <a:latin typeface="+mn-ea"/>
              </a:rPr>
              <a:t>1</a:t>
            </a:r>
            <a:r>
              <a:rPr lang="zh-CN" altLang="en-US" sz="2400" dirty="0">
                <a:latin typeface="+mn-ea"/>
              </a:rPr>
              <a:t>秒内完成最优路径规划； </a:t>
            </a:r>
            <a:endParaRPr lang="en-US" altLang="zh-CN" sz="2400" dirty="0">
              <a:latin typeface="+mn-ea"/>
            </a:endParaRPr>
          </a:p>
          <a:p>
            <a:pPr marL="1253400" lvl="1" eaLnBrk="1">
              <a:lnSpc>
                <a:spcPct val="150000"/>
              </a:lnSpc>
              <a:spcBef>
                <a:spcPts val="1200"/>
              </a:spcBef>
              <a:defRPr/>
            </a:pPr>
            <a:r>
              <a:rPr lang="zh-CN" altLang="en-US" sz="2400" b="0" kern="0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可靠性需求</a:t>
            </a:r>
            <a:r>
              <a:rPr lang="zh-CN" altLang="en-US" sz="2400" kern="0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en-US" altLang="zh-CN" sz="2400" kern="0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400" dirty="0">
                <a:latin typeface="+mn-ea"/>
              </a:rPr>
              <a:t>MCS</a:t>
            </a:r>
            <a:r>
              <a:rPr lang="zh-CN" altLang="en-US" sz="2400" dirty="0">
                <a:latin typeface="+mn-ea"/>
              </a:rPr>
              <a:t>平均无故障工作时间必须大于</a:t>
            </a:r>
            <a:r>
              <a:rPr lang="en-US" altLang="zh-CN" sz="2400" dirty="0">
                <a:latin typeface="+mn-ea"/>
              </a:rPr>
              <a:t>24</a:t>
            </a:r>
            <a:r>
              <a:rPr lang="zh-CN" altLang="en-US" sz="2400" dirty="0">
                <a:latin typeface="+mn-ea"/>
              </a:rPr>
              <a:t>小时</a:t>
            </a:r>
            <a:r>
              <a:rPr lang="zh-CN" altLang="en-US" sz="2400" b="0" dirty="0">
                <a:latin typeface="+mn-ea"/>
              </a:rPr>
              <a:t>； </a:t>
            </a:r>
            <a:endParaRPr lang="en-US" altLang="zh-CN" sz="2400" b="0" dirty="0">
              <a:latin typeface="+mn-ea"/>
            </a:endParaRPr>
          </a:p>
          <a:p>
            <a:pPr marL="1253400" lvl="1" eaLnBrk="1">
              <a:lnSpc>
                <a:spcPct val="150000"/>
              </a:lnSpc>
              <a:spcBef>
                <a:spcPts val="1200"/>
              </a:spcBef>
              <a:defRPr/>
            </a:pPr>
            <a:r>
              <a:rPr lang="zh-CN" altLang="en-US" sz="2400" b="0" kern="0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约束性需求：</a:t>
            </a:r>
            <a:r>
              <a:rPr lang="en-US" altLang="zh-CN" sz="2400" dirty="0">
                <a:latin typeface="+mn-ea"/>
              </a:rPr>
              <a:t>MCS</a:t>
            </a:r>
            <a:r>
              <a:rPr lang="zh-CN" altLang="en-US" sz="2400" dirty="0">
                <a:latin typeface="+mn-ea"/>
              </a:rPr>
              <a:t>必须在</a:t>
            </a:r>
            <a:r>
              <a:rPr lang="en-US" altLang="zh-CN" sz="2400" dirty="0">
                <a:latin typeface="+mn-ea"/>
              </a:rPr>
              <a:t>10</a:t>
            </a:r>
            <a:r>
              <a:rPr lang="zh-CN" altLang="en-US" sz="2400" dirty="0">
                <a:latin typeface="+mn-ea"/>
              </a:rPr>
              <a:t>个月内通过验收测试；</a:t>
            </a:r>
            <a:endParaRPr lang="en-US" altLang="zh-CN" sz="2400" dirty="0">
              <a:latin typeface="+mn-ea"/>
            </a:endParaRPr>
          </a:p>
          <a:p>
            <a:pPr marL="1253400" lvl="1" eaLnBrk="1">
              <a:lnSpc>
                <a:spcPct val="150000"/>
              </a:lnSpc>
              <a:defRPr/>
            </a:pPr>
            <a:endParaRPr lang="en-US" altLang="zh-CN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itchFamily="49" charset="-122"/>
              <a:ea typeface="楷体" pitchFamily="49" charset="-122"/>
            </a:endParaRPr>
          </a:p>
          <a:p>
            <a:pPr marL="1253400" lvl="1" eaLnBrk="1">
              <a:lnSpc>
                <a:spcPct val="150000"/>
              </a:lnSpc>
              <a:defRPr/>
            </a:pPr>
            <a:endParaRPr lang="en-US" altLang="zh-CN" sz="2800" kern="0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ransition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14" name="Object 2"/>
          <p:cNvGraphicFramePr>
            <a:graphicFrameLocks noChangeAspect="1"/>
          </p:cNvGraphicFramePr>
          <p:nvPr/>
        </p:nvGraphicFramePr>
        <p:xfrm>
          <a:off x="7567613" y="2095500"/>
          <a:ext cx="1395412" cy="1123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6" name="Clip" r:id="rId3" imgW="694030" imgH="787298" progId="MS_ClipArt_Gallery.2">
                  <p:embed/>
                </p:oleObj>
              </mc:Choice>
              <mc:Fallback>
                <p:oleObj name="Clip" r:id="rId3" imgW="694030" imgH="787298" progId="MS_ClipArt_Gallery.2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67613" y="2095500"/>
                        <a:ext cx="1395412" cy="1123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5" name="Object 3"/>
          <p:cNvGraphicFramePr>
            <a:graphicFrameLocks noChangeAspect="1"/>
          </p:cNvGraphicFramePr>
          <p:nvPr/>
        </p:nvGraphicFramePr>
        <p:xfrm>
          <a:off x="3521075" y="2995613"/>
          <a:ext cx="2063750" cy="155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7" name="Clip" r:id="rId5" imgW="795528" imgH="766267" progId="MS_ClipArt_Gallery.2">
                  <p:embed/>
                </p:oleObj>
              </mc:Choice>
              <mc:Fallback>
                <p:oleObj name="Clip" r:id="rId5" imgW="795528" imgH="766267" progId="MS_ClipArt_Gallery.2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21075" y="2995613"/>
                        <a:ext cx="2063750" cy="1558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6" name="Object 4"/>
          <p:cNvGraphicFramePr>
            <a:graphicFrameLocks/>
          </p:cNvGraphicFramePr>
          <p:nvPr/>
        </p:nvGraphicFramePr>
        <p:xfrm>
          <a:off x="7388225" y="4559300"/>
          <a:ext cx="1576388" cy="984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8" name="Clip" r:id="rId7" imgW="3657600" imgH="2015464" progId="MS_ClipArt_Gallery.2">
                  <p:embed/>
                </p:oleObj>
              </mc:Choice>
              <mc:Fallback>
                <p:oleObj name="Clip" r:id="rId7" imgW="3657600" imgH="2015464" progId="MS_ClipArt_Gallery.2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88225" y="4559300"/>
                        <a:ext cx="1576388" cy="984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7497763" y="3367088"/>
            <a:ext cx="16240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400">
                <a:solidFill>
                  <a:srgbClr val="CC0066"/>
                </a:solidFill>
                <a:latin typeface="Arial" panose="020B0604020202020204" pitchFamily="34" charset="0"/>
              </a:rPr>
              <a:t>Customer</a:t>
            </a:r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603250" y="5846763"/>
            <a:ext cx="10429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400">
                <a:solidFill>
                  <a:srgbClr val="CC0066"/>
                </a:solidFill>
                <a:latin typeface="Arial" panose="020B0604020202020204" pitchFamily="34" charset="0"/>
              </a:rPr>
              <a:t>Users</a:t>
            </a:r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6958013" y="5756275"/>
            <a:ext cx="2630487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400">
                <a:solidFill>
                  <a:srgbClr val="CC0066"/>
                </a:solidFill>
                <a:latin typeface="Arial" panose="020B0604020202020204" pitchFamily="34" charset="0"/>
              </a:rPr>
              <a:t>Problem Domain</a:t>
            </a:r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4932363" y="5054600"/>
            <a:ext cx="27559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400">
                <a:latin typeface="Arial" panose="020B0604020202020204" pitchFamily="34" charset="0"/>
              </a:rPr>
              <a:t>Domain Experts</a:t>
            </a:r>
            <a:br>
              <a:rPr lang="en-US" altLang="zh-CN" sz="2400">
                <a:latin typeface="Arial" panose="020B0604020202020204" pitchFamily="34" charset="0"/>
              </a:rPr>
            </a:br>
            <a:r>
              <a:rPr lang="en-US" altLang="zh-CN" sz="2400">
                <a:latin typeface="Arial" panose="020B0604020202020204" pitchFamily="34" charset="0"/>
              </a:rPr>
              <a:t>Industry Analysts</a:t>
            </a:r>
            <a:br>
              <a:rPr lang="en-US" altLang="zh-CN" sz="2400">
                <a:latin typeface="Arial" panose="020B0604020202020204" pitchFamily="34" charset="0"/>
              </a:rPr>
            </a:br>
            <a:r>
              <a:rPr lang="en-US" altLang="zh-CN" sz="2400">
                <a:latin typeface="Arial" panose="020B0604020202020204" pitchFamily="34" charset="0"/>
              </a:rPr>
              <a:t>Site Visits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400">
                <a:latin typeface="Arial" panose="020B0604020202020204" pitchFamily="34" charset="0"/>
              </a:rPr>
              <a:t>Business Model</a:t>
            </a:r>
          </a:p>
        </p:txBody>
      </p:sp>
      <p:sp>
        <p:nvSpPr>
          <p:cNvPr id="13321" name="Rectangle 9"/>
          <p:cNvSpPr>
            <a:spLocks noChangeArrowheads="1"/>
          </p:cNvSpPr>
          <p:nvPr/>
        </p:nvSpPr>
        <p:spPr bwMode="auto">
          <a:xfrm>
            <a:off x="1781175" y="5341938"/>
            <a:ext cx="278606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400">
                <a:latin typeface="Arial" panose="020B0604020202020204" pitchFamily="34" charset="0"/>
              </a:rPr>
              <a:t>Problem Reports</a:t>
            </a:r>
            <a:br>
              <a:rPr lang="en-US" altLang="zh-CN" sz="2400">
                <a:latin typeface="Arial" panose="020B0604020202020204" pitchFamily="34" charset="0"/>
              </a:rPr>
            </a:br>
            <a:r>
              <a:rPr lang="en-US" altLang="zh-CN" sz="2400">
                <a:latin typeface="Arial" panose="020B0604020202020204" pitchFamily="34" charset="0"/>
              </a:rPr>
              <a:t>Change Requests</a:t>
            </a:r>
          </a:p>
        </p:txBody>
      </p:sp>
      <p:sp>
        <p:nvSpPr>
          <p:cNvPr id="13322" name="Rectangle 10"/>
          <p:cNvSpPr>
            <a:spLocks noChangeArrowheads="1"/>
          </p:cNvSpPr>
          <p:nvPr/>
        </p:nvSpPr>
        <p:spPr bwMode="auto">
          <a:xfrm>
            <a:off x="4841875" y="1628775"/>
            <a:ext cx="3060700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400">
                <a:latin typeface="Arial" panose="020B0604020202020204" pitchFamily="34" charset="0"/>
              </a:rPr>
              <a:t>Requirement Specs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400">
                <a:latin typeface="Arial" panose="020B0604020202020204" pitchFamily="34" charset="0"/>
              </a:rPr>
              <a:t>Business Plans</a:t>
            </a:r>
            <a:br>
              <a:rPr lang="en-US" altLang="zh-CN" sz="2400">
                <a:latin typeface="Arial" panose="020B0604020202020204" pitchFamily="34" charset="0"/>
              </a:rPr>
            </a:br>
            <a:r>
              <a:rPr lang="en-US" altLang="zh-CN" sz="2400">
                <a:latin typeface="Arial" panose="020B0604020202020204" pitchFamily="34" charset="0"/>
              </a:rPr>
              <a:t>Personal Goals</a:t>
            </a:r>
          </a:p>
        </p:txBody>
      </p:sp>
      <p:sp>
        <p:nvSpPr>
          <p:cNvPr id="13323" name="Rectangle 11"/>
          <p:cNvSpPr>
            <a:spLocks noChangeArrowheads="1"/>
          </p:cNvSpPr>
          <p:nvPr/>
        </p:nvSpPr>
        <p:spPr bwMode="auto">
          <a:xfrm>
            <a:off x="3851275" y="4533900"/>
            <a:ext cx="12985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400">
                <a:solidFill>
                  <a:srgbClr val="CC0066"/>
                </a:solidFill>
                <a:latin typeface="Arial" panose="020B0604020202020204" pitchFamily="34" charset="0"/>
              </a:rPr>
              <a:t>Analyst</a:t>
            </a:r>
          </a:p>
        </p:txBody>
      </p:sp>
      <p:sp>
        <p:nvSpPr>
          <p:cNvPr id="13324" name="Rectangle 12"/>
          <p:cNvSpPr>
            <a:spLocks noChangeArrowheads="1"/>
          </p:cNvSpPr>
          <p:nvPr/>
        </p:nvSpPr>
        <p:spPr bwMode="auto">
          <a:xfrm>
            <a:off x="701675" y="2292350"/>
            <a:ext cx="14366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2400">
                <a:solidFill>
                  <a:srgbClr val="CC0066"/>
                </a:solidFill>
                <a:latin typeface="Arial" panose="020B0604020202020204" pitchFamily="34" charset="0"/>
              </a:rPr>
              <a:t>Partners</a:t>
            </a:r>
          </a:p>
        </p:txBody>
      </p:sp>
      <p:graphicFrame>
        <p:nvGraphicFramePr>
          <p:cNvPr id="13325" name="Object 13"/>
          <p:cNvGraphicFramePr>
            <a:graphicFrameLocks noChangeAspect="1"/>
          </p:cNvGraphicFramePr>
          <p:nvPr/>
        </p:nvGraphicFramePr>
        <p:xfrm>
          <a:off x="547688" y="1725613"/>
          <a:ext cx="173355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9" name="Clip" r:id="rId9" imgW="1622146" imgH="759866" progId="MS_ClipArt_Gallery.2">
                  <p:embed/>
                </p:oleObj>
              </mc:Choice>
              <mc:Fallback>
                <p:oleObj name="Clip" r:id="rId9" imgW="1622146" imgH="759866" progId="MS_ClipArt_Gallery.2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7688" y="1725613"/>
                        <a:ext cx="1733550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6" name="Line 14"/>
          <p:cNvSpPr>
            <a:spLocks noChangeShapeType="1"/>
          </p:cNvSpPr>
          <p:nvPr/>
        </p:nvSpPr>
        <p:spPr bwMode="auto">
          <a:xfrm flipV="1">
            <a:off x="2447925" y="4381500"/>
            <a:ext cx="763588" cy="6667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27" name="Line 15"/>
          <p:cNvSpPr>
            <a:spLocks noChangeShapeType="1"/>
          </p:cNvSpPr>
          <p:nvPr/>
        </p:nvSpPr>
        <p:spPr bwMode="auto">
          <a:xfrm flipV="1">
            <a:off x="6011863" y="2824163"/>
            <a:ext cx="846137" cy="5143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28" name="Line 16"/>
          <p:cNvSpPr>
            <a:spLocks noChangeShapeType="1"/>
          </p:cNvSpPr>
          <p:nvPr/>
        </p:nvSpPr>
        <p:spPr bwMode="auto">
          <a:xfrm>
            <a:off x="5976938" y="4305300"/>
            <a:ext cx="990600" cy="5524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stealth" w="med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29" name="Line 17"/>
          <p:cNvSpPr>
            <a:spLocks noChangeShapeType="1"/>
          </p:cNvSpPr>
          <p:nvPr/>
        </p:nvSpPr>
        <p:spPr bwMode="auto">
          <a:xfrm>
            <a:off x="2181225" y="2381250"/>
            <a:ext cx="1112838" cy="5143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stealth" w="med" len="lg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aphicFrame>
        <p:nvGraphicFramePr>
          <p:cNvPr id="13330" name="Object 18"/>
          <p:cNvGraphicFramePr>
            <a:graphicFrameLocks noChangeAspect="1"/>
          </p:cNvGraphicFramePr>
          <p:nvPr/>
        </p:nvGraphicFramePr>
        <p:xfrm>
          <a:off x="385763" y="4305300"/>
          <a:ext cx="1651000" cy="1425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0" name="Clip" r:id="rId11" imgW="944575" imgH="1180490" progId="MS_ClipArt_Gallery.2">
                  <p:embed/>
                </p:oleObj>
              </mc:Choice>
              <mc:Fallback>
                <p:oleObj name="Clip" r:id="rId11" imgW="944575" imgH="1180490" progId="MS_ClipArt_Gallery.2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763" y="4305300"/>
                        <a:ext cx="1651000" cy="1425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31" name="Rectangle 19"/>
          <p:cNvSpPr>
            <a:spLocks noChangeArrowheads="1"/>
          </p:cNvSpPr>
          <p:nvPr/>
        </p:nvSpPr>
        <p:spPr bwMode="auto">
          <a:xfrm>
            <a:off x="522288" y="323850"/>
            <a:ext cx="844232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4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Requirements come from?</a:t>
            </a:r>
          </a:p>
        </p:txBody>
      </p:sp>
    </p:spTree>
  </p:cSld>
  <p:clrMapOvr>
    <a:masterClrMapping/>
  </p:clrMapOvr>
  <p:transition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ChangeArrowheads="1"/>
          </p:cNvSpPr>
          <p:nvPr/>
        </p:nvSpPr>
        <p:spPr bwMode="auto">
          <a:xfrm>
            <a:off x="522288" y="368300"/>
            <a:ext cx="844232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40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需求来自何方？</a:t>
            </a:r>
          </a:p>
        </p:txBody>
      </p:sp>
      <p:sp>
        <p:nvSpPr>
          <p:cNvPr id="14339" name="Text Box 5"/>
          <p:cNvSpPr txBox="1">
            <a:spLocks noChangeArrowheads="1"/>
          </p:cNvSpPr>
          <p:nvPr/>
        </p:nvSpPr>
        <p:spPr bwMode="auto">
          <a:xfrm>
            <a:off x="566738" y="1731963"/>
            <a:ext cx="8077200" cy="507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38138" indent="-338138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>
                <a:srgbClr val="FF0000"/>
              </a:buClr>
              <a:buSzPct val="90000"/>
              <a:buFont typeface="Wingdings" panose="05000000000000000000" pitchFamily="2" charset="2"/>
              <a:buChar char="l"/>
            </a:pPr>
            <a:r>
              <a:rPr lang="zh-CN" altLang="en-US" sz="280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软件是为人服务的，</a:t>
            </a:r>
            <a:r>
              <a:rPr lang="zh-CN" altLang="en-US" sz="2800">
                <a:solidFill>
                  <a:srgbClr val="0000FF"/>
                </a:solidFill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用户</a:t>
            </a:r>
            <a:r>
              <a:rPr lang="zh-CN" altLang="en-US" sz="280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是上帝，以人为本</a:t>
            </a:r>
            <a:endParaRPr lang="en-US" altLang="zh-CN" sz="2800">
              <a:latin typeface="Times New Roman" panose="02020603050405020304" pitchFamily="18" charset="0"/>
              <a:ea typeface="楷体_GB2312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>
                <a:srgbClr val="FF0000"/>
              </a:buClr>
              <a:buSzPct val="90000"/>
              <a:buFont typeface="Wingdings" panose="05000000000000000000" pitchFamily="2" charset="2"/>
              <a:buChar char="l"/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利益相关方，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 stakeholder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，干系人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>
                <a:srgbClr val="FF0000"/>
              </a:buClr>
              <a:buSzPct val="90000"/>
              <a:buFont typeface="Wingdings" panose="05000000000000000000" pitchFamily="2" charset="2"/>
              <a:buChar char="l"/>
            </a:pPr>
            <a:r>
              <a:rPr lang="zh-CN" altLang="en-US" sz="280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应用领域</a:t>
            </a:r>
            <a:endParaRPr lang="en-US" altLang="zh-CN" sz="2800">
              <a:latin typeface="Times New Roman" panose="02020603050405020304" pitchFamily="18" charset="0"/>
              <a:ea typeface="楷体_GB2312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>
                <a:srgbClr val="FF0000"/>
              </a:buClr>
              <a:buSzPct val="90000"/>
              <a:buFont typeface="Wingdings" panose="05000000000000000000" pitchFamily="2" charset="2"/>
              <a:buChar char="l"/>
            </a:pPr>
            <a:r>
              <a:rPr lang="zh-CN" altLang="en-US" sz="280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商业和市场，竞争者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>
                <a:srgbClr val="FF0000"/>
              </a:buClr>
              <a:buSzPct val="90000"/>
              <a:buFont typeface="Wingdings" panose="05000000000000000000" pitchFamily="2" charset="2"/>
              <a:buChar char="l"/>
            </a:pPr>
            <a:r>
              <a:rPr lang="zh-CN" altLang="en-US" sz="280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业务流程</a:t>
            </a: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>
                <a:srgbClr val="FF0000"/>
              </a:buClr>
              <a:buSzPct val="90000"/>
              <a:buFont typeface="Wingdings" panose="05000000000000000000" pitchFamily="2" charset="2"/>
              <a:buChar char="l"/>
            </a:pPr>
            <a:r>
              <a:rPr lang="zh-CN" altLang="en-US" sz="280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构思，挖掘，诱导，超前意识想法，</a:t>
            </a:r>
            <a:r>
              <a:rPr lang="en-US" altLang="zh-CN" sz="280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……</a:t>
            </a:r>
            <a:endParaRPr lang="zh-CN" altLang="en-US" sz="2800">
              <a:latin typeface="Times New Roman" panose="02020603050405020304" pitchFamily="18" charset="0"/>
              <a:ea typeface="楷体_GB2312" pitchFamily="49" charset="-122"/>
              <a:cs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Clr>
                <a:srgbClr val="FF0000"/>
              </a:buClr>
              <a:buSzPct val="90000"/>
              <a:buFont typeface="Wingdings" panose="05000000000000000000" pitchFamily="2" charset="2"/>
              <a:buChar char="l"/>
            </a:pPr>
            <a:r>
              <a:rPr lang="zh-CN" altLang="en-US" sz="280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举例：</a:t>
            </a:r>
            <a:r>
              <a:rPr lang="en-US" altLang="zh-CN" sz="280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ATM</a:t>
            </a:r>
            <a:r>
              <a:rPr lang="zh-CN" altLang="en-US" sz="280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的干系人</a:t>
            </a:r>
          </a:p>
        </p:txBody>
      </p:sp>
    </p:spTree>
  </p:cSld>
  <p:clrMapOvr>
    <a:masterClrMapping/>
  </p:clrMapOvr>
  <p:transition>
    <p:pull/>
  </p:transition>
</p:sld>
</file>

<file path=ppt/theme/theme1.xml><?xml version="1.0" encoding="utf-8"?>
<a:theme xmlns:a="http://schemas.openxmlformats.org/drawingml/2006/main" name="2_Profile">
  <a:themeElements>
    <a:clrScheme name="2_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2_Profile">
      <a:majorFont>
        <a:latin typeface="Verdana"/>
        <a:ea typeface="宋体"/>
        <a:cs typeface=""/>
      </a:majorFont>
      <a:minorFont>
        <a:latin typeface="Verdan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Profile">
  <a:themeElements>
    <a:clrScheme name="3_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3_Profile">
      <a:majorFont>
        <a:latin typeface="Verdana"/>
        <a:ea typeface="宋体"/>
        <a:cs typeface=""/>
      </a:majorFont>
      <a:minorFont>
        <a:latin typeface="Verdan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8115</TotalTime>
  <Pages>0</Pages>
  <Words>2820</Words>
  <Characters>0</Characters>
  <Application>Microsoft Office PowerPoint</Application>
  <DocSecurity>0</DocSecurity>
  <PresentationFormat>全屏显示(4:3)</PresentationFormat>
  <Lines>0</Lines>
  <Paragraphs>349</Paragraphs>
  <Slides>51</Slides>
  <Notes>9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51</vt:i4>
      </vt:variant>
    </vt:vector>
  </HeadingPairs>
  <TitlesOfParts>
    <vt:vector size="65" baseType="lpstr">
      <vt:lpstr>GBPXingShu</vt:lpstr>
      <vt:lpstr>黑体</vt:lpstr>
      <vt:lpstr>楷体</vt:lpstr>
      <vt:lpstr>楷体_GB2312</vt:lpstr>
      <vt:lpstr>宋体</vt:lpstr>
      <vt:lpstr>微软雅黑</vt:lpstr>
      <vt:lpstr>Arial</vt:lpstr>
      <vt:lpstr>Calibri</vt:lpstr>
      <vt:lpstr>Times New Roman</vt:lpstr>
      <vt:lpstr>Verdana</vt:lpstr>
      <vt:lpstr>Wingdings</vt:lpstr>
      <vt:lpstr>2_Profile</vt:lpstr>
      <vt:lpstr>3_Profile</vt:lpstr>
      <vt:lpstr>Clip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thinkpad</cp:lastModifiedBy>
  <cp:revision>904</cp:revision>
  <cp:lastPrinted>1899-12-30T00:00:00Z</cp:lastPrinted>
  <dcterms:created xsi:type="dcterms:W3CDTF">2008-08-06T12:32:32Z</dcterms:created>
  <dcterms:modified xsi:type="dcterms:W3CDTF">2024-09-13T13:40:21Z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2052-6.3.0.1705</vt:lpwstr>
  </property>
</Properties>
</file>